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8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32A"/>
    <a:srgbClr val="166AB3"/>
    <a:srgbClr val="003DA2"/>
    <a:srgbClr val="7AAAD4"/>
    <a:srgbClr val="106CB8"/>
    <a:srgbClr val="013C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3549EBF6-71BE-2EB7-DE5A-08339A1C8A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7" r="69369"/>
          <a:stretch>
            <a:fillRect/>
          </a:stretch>
        </p:blipFill>
        <p:spPr>
          <a:xfrm>
            <a:off x="1314000" y="610286"/>
            <a:ext cx="2740764" cy="4163084"/>
          </a:xfrm>
          <a:prstGeom prst="rect">
            <a:avLst/>
          </a:prstGeom>
        </p:spPr>
      </p:pic>
      <p:grpSp>
        <p:nvGrpSpPr>
          <p:cNvPr id="12" name="Grupo 11">
            <a:extLst>
              <a:ext uri="{FF2B5EF4-FFF2-40B4-BE49-F238E27FC236}">
                <a16:creationId xmlns:a16="http://schemas.microsoft.com/office/drawing/2014/main" id="{6322D05B-9126-9ABA-6C3B-38BB9C07423C}"/>
              </a:ext>
            </a:extLst>
          </p:cNvPr>
          <p:cNvGrpSpPr/>
          <p:nvPr userDrawn="1"/>
        </p:nvGrpSpPr>
        <p:grpSpPr>
          <a:xfrm>
            <a:off x="-4614" y="6373087"/>
            <a:ext cx="11164620" cy="376800"/>
            <a:chOff x="-4614" y="6373087"/>
            <a:chExt cx="11164620" cy="376800"/>
          </a:xfrm>
        </p:grpSpPr>
        <p:sp>
          <p:nvSpPr>
            <p:cNvPr id="9" name="Diagrama de flujo: proceso 8">
              <a:extLst>
                <a:ext uri="{FF2B5EF4-FFF2-40B4-BE49-F238E27FC236}">
                  <a16:creationId xmlns:a16="http://schemas.microsoft.com/office/drawing/2014/main" id="{0F0B8B83-0EA5-B9CE-4BDF-40F4BEAA4351}"/>
                </a:ext>
              </a:extLst>
            </p:cNvPr>
            <p:cNvSpPr/>
            <p:nvPr userDrawn="1"/>
          </p:nvSpPr>
          <p:spPr>
            <a:xfrm>
              <a:off x="0" y="6373087"/>
              <a:ext cx="10440000" cy="72000"/>
            </a:xfrm>
            <a:prstGeom prst="flowChartProcess">
              <a:avLst/>
            </a:prstGeom>
            <a:solidFill>
              <a:srgbClr val="013CA3"/>
            </a:solidFill>
            <a:ln>
              <a:solidFill>
                <a:srgbClr val="003DA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0" name="Diagrama de flujo: proceso 9">
              <a:extLst>
                <a:ext uri="{FF2B5EF4-FFF2-40B4-BE49-F238E27FC236}">
                  <a16:creationId xmlns:a16="http://schemas.microsoft.com/office/drawing/2014/main" id="{956CA7C7-FAFD-3633-0674-5DC9C18391D8}"/>
                </a:ext>
              </a:extLst>
            </p:cNvPr>
            <p:cNvSpPr/>
            <p:nvPr userDrawn="1"/>
          </p:nvSpPr>
          <p:spPr>
            <a:xfrm>
              <a:off x="-4614" y="6525487"/>
              <a:ext cx="10800000" cy="72000"/>
            </a:xfrm>
            <a:prstGeom prst="flowChartProcess">
              <a:avLst/>
            </a:prstGeom>
            <a:solidFill>
              <a:srgbClr val="106CB8"/>
            </a:solidFill>
            <a:ln>
              <a:solidFill>
                <a:srgbClr val="166AB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1" name="Diagrama de flujo: proceso 10">
              <a:extLst>
                <a:ext uri="{FF2B5EF4-FFF2-40B4-BE49-F238E27FC236}">
                  <a16:creationId xmlns:a16="http://schemas.microsoft.com/office/drawing/2014/main" id="{50E6E22E-D4A5-E00B-CBE2-E9E7755706A8}"/>
                </a:ext>
              </a:extLst>
            </p:cNvPr>
            <p:cNvSpPr/>
            <p:nvPr userDrawn="1"/>
          </p:nvSpPr>
          <p:spPr>
            <a:xfrm>
              <a:off x="6" y="6677887"/>
              <a:ext cx="11160000" cy="72000"/>
            </a:xfrm>
            <a:prstGeom prst="flowChartProcess">
              <a:avLst/>
            </a:prstGeom>
            <a:solidFill>
              <a:srgbClr val="E0232A"/>
            </a:solidFill>
            <a:ln>
              <a:solidFill>
                <a:srgbClr val="E0232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4" name="Imagen 3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5E04CE71-39EA-C001-7421-F1DE23D398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7" r="2861"/>
          <a:stretch>
            <a:fillRect/>
          </a:stretch>
        </p:blipFill>
        <p:spPr>
          <a:xfrm>
            <a:off x="4570845" y="1025615"/>
            <a:ext cx="3937928" cy="2613511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BFCF4CC8-BAD3-B351-9951-6C4482797129}"/>
              </a:ext>
            </a:extLst>
          </p:cNvPr>
          <p:cNvSpPr/>
          <p:nvPr userDrawn="1"/>
        </p:nvSpPr>
        <p:spPr>
          <a:xfrm>
            <a:off x="4575040" y="3236736"/>
            <a:ext cx="6234784" cy="80021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600" b="1" cap="none" spc="300" dirty="0">
                <a:ln w="0"/>
                <a:solidFill>
                  <a:srgbClr val="E0232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TERCER ANIVERSARIO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29A5C95-26B9-2F43-EED0-772C1972D858}"/>
              </a:ext>
            </a:extLst>
          </p:cNvPr>
          <p:cNvCxnSpPr/>
          <p:nvPr userDrawn="1"/>
        </p:nvCxnSpPr>
        <p:spPr>
          <a:xfrm>
            <a:off x="4174836" y="1117600"/>
            <a:ext cx="0" cy="3223491"/>
          </a:xfrm>
          <a:prstGeom prst="line">
            <a:avLst/>
          </a:prstGeom>
          <a:ln w="38100">
            <a:solidFill>
              <a:srgbClr val="003DA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45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A12080-180D-1E59-C3D4-4E374FEC1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650836"/>
            <a:ext cx="9144000" cy="1958110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pic>
        <p:nvPicPr>
          <p:cNvPr id="8" name="Imagen 7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3549EBF6-71BE-2EB7-DE5A-08339A1C8A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" r="69649"/>
          <a:stretch>
            <a:fillRect/>
          </a:stretch>
        </p:blipFill>
        <p:spPr>
          <a:xfrm>
            <a:off x="5277148" y="64065"/>
            <a:ext cx="1637703" cy="2512880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15DE631-4D81-4BA3-DDB2-93BEE63A84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11350" y="4748213"/>
            <a:ext cx="8405813" cy="6000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1"/>
            <a:r>
              <a:rPr lang="es-ES" dirty="0"/>
              <a:t>Segundo nivel</a:t>
            </a:r>
          </a:p>
          <a:p>
            <a:pPr lvl="2"/>
            <a:endParaRPr lang="es-ES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6FEB2CF0-AB91-E0EB-284B-530DC65735C3}"/>
              </a:ext>
            </a:extLst>
          </p:cNvPr>
          <p:cNvGrpSpPr/>
          <p:nvPr userDrawn="1"/>
        </p:nvGrpSpPr>
        <p:grpSpPr>
          <a:xfrm>
            <a:off x="-4614" y="6373087"/>
            <a:ext cx="11164620" cy="376800"/>
            <a:chOff x="-4614" y="6373087"/>
            <a:chExt cx="11164620" cy="376800"/>
          </a:xfrm>
        </p:grpSpPr>
        <p:sp>
          <p:nvSpPr>
            <p:cNvPr id="5" name="Diagrama de flujo: proceso 4">
              <a:extLst>
                <a:ext uri="{FF2B5EF4-FFF2-40B4-BE49-F238E27FC236}">
                  <a16:creationId xmlns:a16="http://schemas.microsoft.com/office/drawing/2014/main" id="{19682535-CBA2-0A01-41E8-CD5930705C2B}"/>
                </a:ext>
              </a:extLst>
            </p:cNvPr>
            <p:cNvSpPr/>
            <p:nvPr userDrawn="1"/>
          </p:nvSpPr>
          <p:spPr>
            <a:xfrm>
              <a:off x="0" y="6373087"/>
              <a:ext cx="10440000" cy="72000"/>
            </a:xfrm>
            <a:prstGeom prst="flowChartProcess">
              <a:avLst/>
            </a:prstGeom>
            <a:solidFill>
              <a:srgbClr val="013CA3"/>
            </a:solidFill>
            <a:ln>
              <a:solidFill>
                <a:srgbClr val="003DA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" name="Diagrama de flujo: proceso 5">
              <a:extLst>
                <a:ext uri="{FF2B5EF4-FFF2-40B4-BE49-F238E27FC236}">
                  <a16:creationId xmlns:a16="http://schemas.microsoft.com/office/drawing/2014/main" id="{DD56ABD1-6CE2-57F7-F5D8-1D4C6B90A024}"/>
                </a:ext>
              </a:extLst>
            </p:cNvPr>
            <p:cNvSpPr/>
            <p:nvPr userDrawn="1"/>
          </p:nvSpPr>
          <p:spPr>
            <a:xfrm>
              <a:off x="-4614" y="6525487"/>
              <a:ext cx="10800000" cy="72000"/>
            </a:xfrm>
            <a:prstGeom prst="flowChartProcess">
              <a:avLst/>
            </a:prstGeom>
            <a:solidFill>
              <a:srgbClr val="106CB8"/>
            </a:solidFill>
            <a:ln>
              <a:solidFill>
                <a:srgbClr val="166AB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7" name="Diagrama de flujo: proceso 6">
              <a:extLst>
                <a:ext uri="{FF2B5EF4-FFF2-40B4-BE49-F238E27FC236}">
                  <a16:creationId xmlns:a16="http://schemas.microsoft.com/office/drawing/2014/main" id="{41547F63-E605-0BB6-E853-71A27D4E50A0}"/>
                </a:ext>
              </a:extLst>
            </p:cNvPr>
            <p:cNvSpPr/>
            <p:nvPr userDrawn="1"/>
          </p:nvSpPr>
          <p:spPr>
            <a:xfrm>
              <a:off x="6" y="6677887"/>
              <a:ext cx="11160000" cy="72000"/>
            </a:xfrm>
            <a:prstGeom prst="flowChartProcess">
              <a:avLst/>
            </a:prstGeom>
            <a:solidFill>
              <a:srgbClr val="E0232A"/>
            </a:solidFill>
            <a:ln>
              <a:solidFill>
                <a:srgbClr val="E0232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144829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4DA6B-F48A-1483-A0E6-A5FF57D5A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4504390C-46ED-C090-627D-9AAEAB68FC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" r="69649"/>
          <a:stretch>
            <a:fillRect/>
          </a:stretch>
        </p:blipFill>
        <p:spPr>
          <a:xfrm>
            <a:off x="23092" y="6237569"/>
            <a:ext cx="382436" cy="586807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214A5DFA-5184-98CD-5306-93692B6985D9}"/>
              </a:ext>
            </a:extLst>
          </p:cNvPr>
          <p:cNvGrpSpPr/>
          <p:nvPr userDrawn="1"/>
        </p:nvGrpSpPr>
        <p:grpSpPr>
          <a:xfrm>
            <a:off x="427186" y="6373087"/>
            <a:ext cx="11164620" cy="376800"/>
            <a:chOff x="-4614" y="6373087"/>
            <a:chExt cx="11164620" cy="376800"/>
          </a:xfrm>
        </p:grpSpPr>
        <p:sp>
          <p:nvSpPr>
            <p:cNvPr id="4" name="Diagrama de flujo: proceso 3">
              <a:extLst>
                <a:ext uri="{FF2B5EF4-FFF2-40B4-BE49-F238E27FC236}">
                  <a16:creationId xmlns:a16="http://schemas.microsoft.com/office/drawing/2014/main" id="{38A2F3A7-4D17-70B4-C1BD-DD940B133F46}"/>
                </a:ext>
              </a:extLst>
            </p:cNvPr>
            <p:cNvSpPr/>
            <p:nvPr userDrawn="1"/>
          </p:nvSpPr>
          <p:spPr>
            <a:xfrm>
              <a:off x="0" y="6373087"/>
              <a:ext cx="10440000" cy="72000"/>
            </a:xfrm>
            <a:prstGeom prst="flowChartProcess">
              <a:avLst/>
            </a:prstGeom>
            <a:solidFill>
              <a:srgbClr val="013CA3"/>
            </a:solidFill>
            <a:ln>
              <a:solidFill>
                <a:srgbClr val="003DA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0" name="Diagrama de flujo: proceso 9">
              <a:extLst>
                <a:ext uri="{FF2B5EF4-FFF2-40B4-BE49-F238E27FC236}">
                  <a16:creationId xmlns:a16="http://schemas.microsoft.com/office/drawing/2014/main" id="{AEC46465-AABD-B98A-14C9-07BA921EA89B}"/>
                </a:ext>
              </a:extLst>
            </p:cNvPr>
            <p:cNvSpPr/>
            <p:nvPr userDrawn="1"/>
          </p:nvSpPr>
          <p:spPr>
            <a:xfrm>
              <a:off x="-4614" y="6525487"/>
              <a:ext cx="10800000" cy="72000"/>
            </a:xfrm>
            <a:prstGeom prst="flowChartProcess">
              <a:avLst/>
            </a:prstGeom>
            <a:solidFill>
              <a:srgbClr val="106CB8"/>
            </a:solidFill>
            <a:ln>
              <a:solidFill>
                <a:srgbClr val="166AB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1" name="Diagrama de flujo: proceso 10">
              <a:extLst>
                <a:ext uri="{FF2B5EF4-FFF2-40B4-BE49-F238E27FC236}">
                  <a16:creationId xmlns:a16="http://schemas.microsoft.com/office/drawing/2014/main" id="{E419BB4C-AF71-4DDC-005B-B4216E2CD505}"/>
                </a:ext>
              </a:extLst>
            </p:cNvPr>
            <p:cNvSpPr/>
            <p:nvPr userDrawn="1"/>
          </p:nvSpPr>
          <p:spPr>
            <a:xfrm>
              <a:off x="6" y="6677887"/>
              <a:ext cx="11160000" cy="72000"/>
            </a:xfrm>
            <a:prstGeom prst="flowChartProcess">
              <a:avLst/>
            </a:prstGeom>
            <a:solidFill>
              <a:srgbClr val="E0232A"/>
            </a:solidFill>
            <a:ln>
              <a:solidFill>
                <a:srgbClr val="E0232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395887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435384-D43B-8CF8-EAA8-D90B2760A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ADF78E-44D2-E72A-4AF1-428E885DF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42F29A-5578-D904-A5D7-A5CFA591D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6F2D9B-1284-4191-87DB-C001E8BB6776}" type="datetimeFigureOut">
              <a:rPr lang="es-CL" smtClean="0"/>
              <a:t>26-02-2026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BD12D5-96BE-F85F-022E-E90BDF212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70E410-EF7B-6BAA-2E10-0B7D39462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469022-1FFE-4B60-B902-9418C8255C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86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480C83F-CA42-5DEB-8B26-F1BC1F5BE8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Unidades de medidas</a:t>
            </a:r>
            <a:b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C7A64D4B-0B5D-70A0-F7CD-8C3B92FADC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                                                                       Yasna Peña Plaza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1983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7BBF-9CD2-44E1-84FE-CC60E247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96192"/>
          </a:xfrm>
        </p:spPr>
        <p:txBody>
          <a:bodyPr>
            <a:normAutofit/>
          </a:bodyPr>
          <a:lstStyle/>
          <a:p>
            <a:r>
              <a:rPr lang="es-ES" dirty="0"/>
              <a:t>"Las unidades en análisis de suelos dependen de si se mide masa, carga eléctrica o actividad química. Comprender la unidad es clave para interpretar correctamente la fertilidad del suelo y entregar resultados confiables.“</a:t>
            </a:r>
            <a:br>
              <a:rPr lang="es-ES" dirty="0"/>
            </a:br>
            <a:r>
              <a:rPr lang="es-ES" dirty="0"/>
              <a:t>                                    Muchas gracias!!!!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26571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34F1173-5028-BCC2-F55A-0076A802C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7040"/>
          </a:xfrm>
        </p:spPr>
        <p:txBody>
          <a:bodyPr>
            <a:normAutofit fontScale="90000"/>
          </a:bodyPr>
          <a:lstStyle/>
          <a:p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br>
              <a:rPr lang="es-ES" b="1" dirty="0"/>
            </a:br>
            <a:r>
              <a:rPr lang="es-ES" sz="5100" b="1" dirty="0"/>
              <a:t>Conceptos básicos sobre las unidades en el análisis de suelos</a:t>
            </a:r>
            <a:br>
              <a:rPr lang="es-ES" dirty="0">
                <a:latin typeface="Times New Roman" panose="02020603050405020304" pitchFamily="18" charset="0"/>
              </a:rPr>
            </a:br>
            <a:br>
              <a:rPr lang="es-ES" sz="3200" dirty="0">
                <a:latin typeface="Times New Roman" panose="02020603050405020304" pitchFamily="18" charset="0"/>
              </a:rPr>
            </a:br>
            <a:r>
              <a:rPr lang="es-ES" dirty="0"/>
              <a:t>En el análisis de suelos los resultados se reportan en diferentes tipos de unidades según:</a:t>
            </a:r>
            <a:br>
              <a:rPr lang="es-ES" dirty="0"/>
            </a:br>
            <a:r>
              <a:rPr lang="es-ES" dirty="0"/>
              <a:t>.- Tipo de propiedad medida (masa, carga, concentración, actividad)</a:t>
            </a:r>
            <a:br>
              <a:rPr lang="es-ES" dirty="0"/>
            </a:br>
            <a:r>
              <a:rPr lang="es-ES" dirty="0"/>
              <a:t>.- Método analítico utilizado</a:t>
            </a:r>
            <a:br>
              <a:rPr lang="es-ES" dirty="0"/>
            </a:br>
            <a:r>
              <a:rPr lang="es-ES" dirty="0"/>
              <a:t>.- Norma internacional o sistema adoptado</a:t>
            </a:r>
            <a:br>
              <a:rPr lang="es-CL" sz="3200" dirty="0"/>
            </a:br>
            <a:br>
              <a:rPr lang="es-CL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es-ES" dirty="0">
                <a:latin typeface="Times New Roman" panose="02020603050405020304" pitchFamily="18" charset="0"/>
              </a:rPr>
            </a:br>
            <a:br>
              <a:rPr lang="es-ES" dirty="0"/>
            </a:br>
            <a:br>
              <a:rPr lang="es-ES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24056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07FFC8B-3F98-4439-97E2-19B88FCD1523}"/>
              </a:ext>
            </a:extLst>
          </p:cNvPr>
          <p:cNvSpPr txBox="1"/>
          <p:nvPr/>
        </p:nvSpPr>
        <p:spPr>
          <a:xfrm>
            <a:off x="1270000" y="545691"/>
            <a:ext cx="96774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4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Las unidades más comunes son:</a:t>
            </a:r>
            <a:endParaRPr lang="es-CL" sz="46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DA86856-C80A-4A61-99C1-3781EE5F0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04" y="1803400"/>
            <a:ext cx="10015792" cy="325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385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553C1-647E-427C-A464-F5A59B5B6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416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L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s-CL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g/kg (miligramos por kilogramo)</a:t>
            </a:r>
            <a:br>
              <a:rPr lang="es-CL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También es equivalente a ppm(partes por millón) en suelos.</a:t>
            </a:r>
            <a:b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Expresa cantidad de sustancia por masa de suelo.</a:t>
            </a:r>
            <a:b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 una unidad de Sistema Internacional (SI)</a:t>
            </a:r>
            <a:b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Ejemplo:</a:t>
            </a:r>
            <a:b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10 mg/kg = 10 mg de nutriente en 1kg de suelo.</a:t>
            </a:r>
            <a:b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 usa para Azufre, boro, fósforo, micronutrientes, nitrógeno.</a:t>
            </a:r>
            <a:br>
              <a:rPr lang="es-CL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39827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77FFC-FA05-4BAE-8F63-55BAE8CA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0707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b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Cmol</a:t>
            </a: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(+)/kg (</a:t>
            </a:r>
            <a:r>
              <a:rPr lang="es-CL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centimoles</a:t>
            </a:r>
            <a: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carga positiva por kg)</a:t>
            </a:r>
            <a:b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Mide carga </a:t>
            </a:r>
            <a:r>
              <a:rPr lang="es-CL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electrica</a:t>
            </a: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intercambiable, no masa.</a:t>
            </a:r>
            <a:b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usa para cationes.</a:t>
            </a:r>
            <a:b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1cmol(+)/kg = 1 </a:t>
            </a:r>
            <a:r>
              <a:rPr lang="es-CL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centimol</a:t>
            </a: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carga positiva por kg de suelo.</a:t>
            </a:r>
            <a:b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usa en potasio, sodio, calcio, magnesio y aluminio.</a:t>
            </a:r>
            <a:b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Conversión a mg/kg depende del peso molecular y valencia del elemento.</a:t>
            </a:r>
            <a:b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1 </a:t>
            </a:r>
            <a:r>
              <a:rPr lang="es-CL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cmol</a:t>
            </a:r>
            <a:r>
              <a:rPr lang="es-C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(+) Ca/kg = 40,08/2 </a:t>
            </a:r>
            <a:br>
              <a:rPr lang="es-C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0411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578E81-5850-4FCE-930F-422535B31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4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% (porcentaje)</a:t>
            </a:r>
            <a:br>
              <a:rPr lang="es-CL" sz="4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CL" sz="3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Expresa gramos por cada 100 g de suelo</a:t>
            </a:r>
            <a:br>
              <a:rPr lang="es-CL" sz="3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CL" sz="36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1% = 10 g /kg</a:t>
            </a:r>
            <a:b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 usa en Carbono orgánico (método elemental, </a:t>
            </a:r>
            <a:r>
              <a:rPr lang="es-CL" sz="3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cacinación</a:t>
            </a:r>
            <a: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CL" sz="3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Walkley</a:t>
            </a:r>
            <a: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&amp; Black).</a:t>
            </a:r>
            <a:b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 Chile transformamos el C orgánico a M orgánica multiplicando por el factor 1,724, además se multiplica por el factor de 1,16 cuando el pH de los suelos es inferior a 6,5.</a:t>
            </a: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7891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FE5C2-BDCE-4F31-BF74-E1ECDDB9E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617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CL" b="1" dirty="0">
                <a:effectLst/>
                <a:latin typeface="+mn-lt"/>
                <a:ea typeface="Times New Roman" panose="02020603050405020304" pitchFamily="18" charset="0"/>
              </a:rPr>
              <a:t>Conductividad Eléctrica (CE)</a:t>
            </a:r>
            <a:br>
              <a:rPr lang="es-CL" b="1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Unidad: </a:t>
            </a:r>
            <a:r>
              <a:rPr lang="es-CL" sz="3200" dirty="0" err="1">
                <a:effectLst/>
                <a:latin typeface="+mn-lt"/>
                <a:ea typeface="Times New Roman" panose="02020603050405020304" pitchFamily="18" charset="0"/>
              </a:rPr>
              <a:t>dS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/m (</a:t>
            </a:r>
            <a:r>
              <a:rPr lang="es-CL" sz="3200" dirty="0" err="1">
                <a:effectLst/>
                <a:latin typeface="+mn-lt"/>
                <a:ea typeface="Times New Roman" panose="02020603050405020304" pitchFamily="18" charset="0"/>
              </a:rPr>
              <a:t>decisiemens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 por metro)</a:t>
            </a:r>
            <a:br>
              <a:rPr lang="es-CL" sz="32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Mide la concentración de las sales solubles (Ca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+2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Mg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+2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es-CL" sz="3200" dirty="0">
                <a:latin typeface="+mn-lt"/>
                <a:ea typeface="Times New Roman" panose="02020603050405020304" pitchFamily="18" charset="0"/>
              </a:rPr>
              <a:t>K</a:t>
            </a:r>
            <a:r>
              <a:rPr lang="es-CL" sz="3200" baseline="30000" dirty="0">
                <a:latin typeface="+mn-lt"/>
                <a:ea typeface="Times New Roman" panose="02020603050405020304" pitchFamily="18" charset="0"/>
              </a:rPr>
              <a:t>+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es-CL" sz="3200" dirty="0" err="1">
                <a:effectLst/>
                <a:latin typeface="+mn-lt"/>
                <a:ea typeface="Times New Roman" panose="02020603050405020304" pitchFamily="18" charset="0"/>
              </a:rPr>
              <a:t>Na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+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NO</a:t>
            </a:r>
            <a:r>
              <a:rPr lang="es-CL" sz="3200" baseline="-25000" dirty="0">
                <a:effectLst/>
                <a:latin typeface="+mn-lt"/>
                <a:ea typeface="Times New Roman" panose="02020603050405020304" pitchFamily="18" charset="0"/>
              </a:rPr>
              <a:t>3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-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 </a:t>
            </a:r>
            <a:br>
              <a:rPr lang="es-CL" sz="32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SO</a:t>
            </a:r>
            <a:r>
              <a:rPr lang="es-CL" sz="3200" baseline="-25000" dirty="0">
                <a:effectLst/>
                <a:latin typeface="+mn-lt"/>
                <a:ea typeface="Times New Roman" panose="02020603050405020304" pitchFamily="18" charset="0"/>
              </a:rPr>
              <a:t>4</a:t>
            </a:r>
            <a:r>
              <a:rPr lang="es-CL" sz="3200" baseline="30000" dirty="0">
                <a:latin typeface="+mn-lt"/>
                <a:ea typeface="Times New Roman" panose="02020603050405020304" pitchFamily="18" charset="0"/>
              </a:rPr>
              <a:t>-2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Cl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, HCO</a:t>
            </a:r>
            <a:r>
              <a:rPr lang="es-CL" sz="3200" baseline="-25000" dirty="0">
                <a:effectLst/>
                <a:latin typeface="+mn-lt"/>
                <a:ea typeface="Times New Roman" panose="02020603050405020304" pitchFamily="18" charset="0"/>
              </a:rPr>
              <a:t>3</a:t>
            </a:r>
            <a:r>
              <a:rPr lang="es-CL" sz="3200" baseline="30000" dirty="0"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)</a:t>
            </a:r>
            <a:br>
              <a:rPr lang="es-CL" sz="3200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es-CL" sz="3200" dirty="0">
                <a:effectLst/>
                <a:latin typeface="+mn-lt"/>
                <a:ea typeface="Times New Roman" panose="02020603050405020304" pitchFamily="18" charset="0"/>
              </a:rPr>
              <a:t>No es mg/kg porque mide conductividad eléctrica.</a:t>
            </a:r>
            <a:br>
              <a:rPr lang="es-C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s-C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s-CL" sz="3600" dirty="0"/>
          </a:p>
        </p:txBody>
      </p:sp>
    </p:spTree>
    <p:extLst>
      <p:ext uri="{BB962C8B-B14F-4D97-AF65-F5344CB8AC3E}">
        <p14:creationId xmlns:p14="http://schemas.microsoft.com/office/powerpoint/2010/main" val="3379901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BA7B9D-5D9B-47D1-BD8B-F8E4E449C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7793"/>
          </a:xfrm>
        </p:spPr>
        <p:txBody>
          <a:bodyPr/>
          <a:lstStyle/>
          <a:p>
            <a:r>
              <a:rPr lang="es-ES" b="1" dirty="0"/>
              <a:t>pH</a:t>
            </a:r>
            <a:br>
              <a:rPr lang="es-ES" dirty="0"/>
            </a:br>
            <a:r>
              <a:rPr lang="es-ES" sz="3200" dirty="0"/>
              <a:t>No tiene unidad.</a:t>
            </a:r>
            <a:br>
              <a:rPr lang="es-ES" sz="3200" dirty="0"/>
            </a:br>
            <a:r>
              <a:rPr lang="es-ES" sz="3200" dirty="0"/>
              <a:t>Es una escala logarítmica que mide actividad de H</a:t>
            </a:r>
            <a:r>
              <a:rPr lang="es-ES" sz="3200" baseline="30000" dirty="0"/>
              <a:t>+</a:t>
            </a:r>
            <a:r>
              <a:rPr lang="es-ES" sz="3200" dirty="0"/>
              <a:t>.</a:t>
            </a:r>
            <a:br>
              <a:rPr lang="es-ES" sz="3200" dirty="0"/>
            </a:br>
            <a:r>
              <a:rPr lang="es-ES" sz="3200" dirty="0"/>
              <a:t>Se expresa simplemente con números (ejemplo pH 7.0)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75789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22DF7C42-8472-4CCF-AF79-FF23F99C8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32060"/>
              </p:ext>
            </p:extLst>
          </p:nvPr>
        </p:nvGraphicFramePr>
        <p:xfrm>
          <a:off x="1111348" y="225085"/>
          <a:ext cx="9017390" cy="6105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573">
                  <a:extLst>
                    <a:ext uri="{9D8B030D-6E8A-4147-A177-3AD203B41FA5}">
                      <a16:colId xmlns:a16="http://schemas.microsoft.com/office/drawing/2014/main" val="2529433662"/>
                    </a:ext>
                  </a:extLst>
                </a:gridCol>
                <a:gridCol w="2967322">
                  <a:extLst>
                    <a:ext uri="{9D8B030D-6E8A-4147-A177-3AD203B41FA5}">
                      <a16:colId xmlns:a16="http://schemas.microsoft.com/office/drawing/2014/main" val="1663958770"/>
                    </a:ext>
                  </a:extLst>
                </a:gridCol>
                <a:gridCol w="1392702">
                  <a:extLst>
                    <a:ext uri="{9D8B030D-6E8A-4147-A177-3AD203B41FA5}">
                      <a16:colId xmlns:a16="http://schemas.microsoft.com/office/drawing/2014/main" val="2510285461"/>
                    </a:ext>
                  </a:extLst>
                </a:gridCol>
                <a:gridCol w="1308295">
                  <a:extLst>
                    <a:ext uri="{9D8B030D-6E8A-4147-A177-3AD203B41FA5}">
                      <a16:colId xmlns:a16="http://schemas.microsoft.com/office/drawing/2014/main" val="3998254597"/>
                    </a:ext>
                  </a:extLst>
                </a:gridCol>
                <a:gridCol w="1350498">
                  <a:extLst>
                    <a:ext uri="{9D8B030D-6E8A-4147-A177-3AD203B41FA5}">
                      <a16:colId xmlns:a16="http://schemas.microsoft.com/office/drawing/2014/main" val="2536532691"/>
                    </a:ext>
                  </a:extLst>
                </a:gridCol>
              </a:tblGrid>
              <a:tr h="316531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Parámetro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Que mide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Unidad INIA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LGC </a:t>
                      </a:r>
                      <a:r>
                        <a:rPr lang="es-ES" sz="15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Standar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ERA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564228"/>
                  </a:ext>
                </a:extLst>
              </a:tr>
              <a:tr h="542624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Aluminio extraíble (KCl 1 mol/L)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Carga intercambiable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cmol</a:t>
                      </a:r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(+)/kg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725399"/>
                  </a:ext>
                </a:extLst>
              </a:tr>
              <a:tr h="492116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Azufre disponible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Concentración disponible en masa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mg/kg 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mg/kg 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mg/kg 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241416"/>
                  </a:ext>
                </a:extLst>
              </a:tr>
              <a:tr h="492116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Boro disponible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Nutriente en trazas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982802"/>
                  </a:ext>
                </a:extLst>
              </a:tr>
              <a:tr h="492116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Carbono orgánico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Proporción en masa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%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%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%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973219"/>
                  </a:ext>
                </a:extLst>
              </a:tr>
              <a:tr h="994811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Cationes intercambiable (Acetato de amonio 1M pH 7.0)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Carga intercambiable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cmol</a:t>
                      </a:r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(+)/kg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822277"/>
                  </a:ext>
                </a:extLst>
              </a:tr>
              <a:tr h="542624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Conductividad eléctrica (1:5)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Sales soluble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dS</a:t>
                      </a:r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/m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i="1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</a:t>
                      </a:r>
                      <a:r>
                        <a:rPr lang="es-ES" sz="15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</a:t>
                      </a:r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/m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156284"/>
                  </a:ext>
                </a:extLst>
              </a:tr>
              <a:tr h="542624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Fósforo Olsen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Concentración disponible en masa en suelos neutros o alcalinos.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601692"/>
                  </a:ext>
                </a:extLst>
              </a:tr>
              <a:tr h="542624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Micronutrientes DTPA (Cu, Zn, Mn, Fe)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Nutrientes disponible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203825"/>
                  </a:ext>
                </a:extLst>
              </a:tr>
              <a:tr h="376055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Nitrógeno Disponible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 disponible (orgánico + amoniacal)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mg/kg 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843904"/>
                  </a:ext>
                </a:extLst>
              </a:tr>
              <a:tr h="412400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Nitrógeno Kjeldahl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N total (orgánico + amoniacal)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8D8D8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D8D8D8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44773"/>
                  </a:ext>
                </a:extLst>
              </a:tr>
              <a:tr h="316531"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pH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Relación suelo/agua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Sin unidad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Sin unidad</a:t>
                      </a:r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sz="1500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381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740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RENALASCH">
      <a:dk1>
        <a:srgbClr val="002060"/>
      </a:dk1>
      <a:lt1>
        <a:sysClr val="window" lastClr="FFFFFF"/>
      </a:lt1>
      <a:dk2>
        <a:srgbClr val="A6C9EB"/>
      </a:dk2>
      <a:lt2>
        <a:srgbClr val="D8D8D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C00000"/>
      </a:hlink>
      <a:folHlink>
        <a:srgbClr val="0070C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ólidos sutile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1" id="{5F46362A-7AD0-4DA1-89BC-EE50E0529357}" vid="{44FCCD48-A53D-4F71-8A21-134218F298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Aniversario RENALASCH</Template>
  <TotalTime>478</TotalTime>
  <Words>637</Words>
  <Application>Microsoft Office PowerPoint</Application>
  <PresentationFormat>Panorámica</PresentationFormat>
  <Paragraphs>61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Tema de Office</vt:lpstr>
      <vt:lpstr>Unidades de medidas </vt:lpstr>
      <vt:lpstr>    Conceptos básicos sobre las unidades en el análisis de suelos  En el análisis de suelos los resultados se reportan en diferentes tipos de unidades según: .- Tipo de propiedad medida (masa, carga, concentración, actividad) .- Método analítico utilizado .- Norma internacional o sistema adoptado     </vt:lpstr>
      <vt:lpstr>Presentación de PowerPoint</vt:lpstr>
      <vt:lpstr>mg/kg (miligramos por kilogramo) También es equivalente a ppm(partes por millón) en suelos. Expresa cantidad de sustancia por masa de suelo. Es una unidad de Sistema Internacional (SI) Ejemplo: 10 mg/kg = 10 mg de nutriente en 1kg de suelo. Se usa para Azufre, boro, fósforo, micronutrientes, nitrógeno. </vt:lpstr>
      <vt:lpstr> Cmol(+)/kg (centimoles de carga positiva por kg) Mide carga electrica intercambiable, no masa. Se usa para cationes. 1cmol(+)/kg = 1 centimol de carga positiva por kg de suelo. Se usa en potasio, sodio, calcio, magnesio y aluminio. Conversión a mg/kg depende del peso molecular y valencia del elemento. Ejemplo: 1 cmol(+) Ca/kg = 40,08/2   </vt:lpstr>
      <vt:lpstr>         % (porcentaje) Expresa gramos por cada 100 g de suelo 1% = 10 g /kg Se usa en Carbono orgánico (método elemental, cacinación, Walkley &amp; Black). En Chile transformamos el C orgánico a M orgánica multiplicando por el factor 1,724, además se multiplica por el factor de 1,16 cuando el pH de los suelos es inferior a 6,5.          </vt:lpstr>
      <vt:lpstr>         Conductividad Eléctrica (CE) Unidad: dS/m (decisiemens por metro) Mide la concentración de las sales solubles (Ca+2, Mg+2, K+, Na+, NO3-,   SO4-2, Cl- , HCO3- ) No es mg/kg porque mide conductividad eléctrica.           </vt:lpstr>
      <vt:lpstr>pH No tiene unidad. Es una escala logarítmica que mide actividad de H+. Se expresa simplemente con números (ejemplo pH 7.0)</vt:lpstr>
      <vt:lpstr>Presentación de PowerPoint</vt:lpstr>
      <vt:lpstr>"Las unidades en análisis de suelos dependen de si se mide masa, carga eléctrica o actividad química. Comprender la unidad es clave para interpretar correctamente la fertilidad del suelo y entregar resultados confiables.“                                     Muchas gracias!!!!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De Los Angeles Sepúlveda Parada</dc:creator>
  <cp:lastModifiedBy>Yasna Peña</cp:lastModifiedBy>
  <cp:revision>24</cp:revision>
  <dcterms:created xsi:type="dcterms:W3CDTF">2025-08-08T18:50:00Z</dcterms:created>
  <dcterms:modified xsi:type="dcterms:W3CDTF">2026-02-26T12:47:39Z</dcterms:modified>
</cp:coreProperties>
</file>