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30175200" cy="420624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1D0F"/>
    <a:srgbClr val="584537"/>
    <a:srgbClr val="E2D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017E7-55E6-4F3B-AA96-0083507679A1}" v="123" dt="2025-09-30T16:44:44.094"/>
    <p1510:client id="{7924AC98-2009-4EA4-957E-661287B63CB2}" v="122" dt="2025-09-30T16:54:28.805"/>
    <p1510:client id="{B9385410-C27B-4005-8EA1-A0E7E3476B2D}" v="219" dt="2025-09-30T16:34:32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0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71900" y="6883826"/>
            <a:ext cx="22631400" cy="1464394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71900" y="22092500"/>
            <a:ext cx="22631400" cy="101553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1594127" y="2239433"/>
            <a:ext cx="6506528" cy="3564594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074545" y="2239433"/>
            <a:ext cx="19142393" cy="3564594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8829" y="10486396"/>
            <a:ext cx="26026110" cy="174967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58829" y="28148709"/>
            <a:ext cx="26026110" cy="920114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074545" y="11197167"/>
            <a:ext cx="12824460" cy="2668820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76195" y="11197167"/>
            <a:ext cx="12824460" cy="2668820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8475" y="2239436"/>
            <a:ext cx="26026110" cy="813012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78476" y="10311133"/>
            <a:ext cx="12765523" cy="5053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078476" y="15364460"/>
            <a:ext cx="12765523" cy="2259880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5276195" y="10311133"/>
            <a:ext cx="12828390" cy="5053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5276195" y="15364460"/>
            <a:ext cx="12828390" cy="2259880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8476" y="2804160"/>
            <a:ext cx="9732287" cy="98145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28390" y="6056210"/>
            <a:ext cx="15276195" cy="29891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78476" y="12618720"/>
            <a:ext cx="9732287" cy="233777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8476" y="2804160"/>
            <a:ext cx="9732287" cy="98145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2828390" y="6056210"/>
            <a:ext cx="15276195" cy="29891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78476" y="12618720"/>
            <a:ext cx="9732287" cy="233777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074545" y="2239436"/>
            <a:ext cx="26026110" cy="813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74545" y="11197167"/>
            <a:ext cx="26026110" cy="26688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074545" y="38985617"/>
            <a:ext cx="6789420" cy="22394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9995535" y="38985617"/>
            <a:ext cx="10184130" cy="22394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1311235" y="38985617"/>
            <a:ext cx="6789420" cy="22394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F6DE5-6FBF-762A-C179-55E409FB5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25F2017-E106-6CEF-3902-EF209F53D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9959" y="-107303"/>
            <a:ext cx="30178242" cy="42062400"/>
          </a:xfrm>
          <a:prstGeom prst="rect">
            <a:avLst/>
          </a:prstGeom>
        </p:spPr>
      </p:pic>
      <p:pic>
        <p:nvPicPr>
          <p:cNvPr id="5" name="Imagen 4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00B9BE86-A322-9C13-F4E4-BE9537337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418" y="8589"/>
            <a:ext cx="30191083" cy="6555072"/>
          </a:xfrm>
          <a:prstGeom prst="rect">
            <a:avLst/>
          </a:prstGeom>
        </p:spPr>
      </p:pic>
      <p:pic>
        <p:nvPicPr>
          <p:cNvPr id="11" name="Imagen 10" descr="Imagen que contiene Rectángulo&#10;&#10;El contenido generado por IA puede ser incorrecto.">
            <a:extLst>
              <a:ext uri="{FF2B5EF4-FFF2-40B4-BE49-F238E27FC236}">
                <a16:creationId xmlns:a16="http://schemas.microsoft.com/office/drawing/2014/main" id="{2A2DC947-ABF9-FDC6-482E-8DA90A3A2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933" y="13730811"/>
            <a:ext cx="7150251" cy="1922203"/>
          </a:xfrm>
          <a:prstGeom prst="rect">
            <a:avLst/>
          </a:prstGeom>
        </p:spPr>
      </p:pic>
      <p:pic>
        <p:nvPicPr>
          <p:cNvPr id="6" name="Imagen 5" descr="Imagen que contiene Gráfico radial&#10;&#10;El contenido generado por IA puede ser incorrecto.">
            <a:extLst>
              <a:ext uri="{FF2B5EF4-FFF2-40B4-BE49-F238E27FC236}">
                <a16:creationId xmlns:a16="http://schemas.microsoft.com/office/drawing/2014/main" id="{77D8AD05-6760-F4FA-85D6-7B2F85DCC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65067" y="1431925"/>
            <a:ext cx="4475931" cy="46942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90F945A-3DBA-7177-8C9E-93130F2C9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945" y="1174751"/>
            <a:ext cx="4286918" cy="425926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C38753D-C54D-50DC-5BFA-ED4F17A551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122" y="7192807"/>
            <a:ext cx="27440023" cy="329909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687FA67-2BAB-EA49-86C5-1ED0D907D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375" y="11981718"/>
            <a:ext cx="27728723" cy="9691925"/>
          </a:xfrm>
          <a:prstGeom prst="rect">
            <a:avLst/>
          </a:prstGeom>
        </p:spPr>
      </p:pic>
      <p:pic>
        <p:nvPicPr>
          <p:cNvPr id="12" name="Imagen 11" descr="Imagen que contiene Rectángulo&#10;&#10;El contenido generado por IA puede ser incorrecto.">
            <a:extLst>
              <a:ext uri="{FF2B5EF4-FFF2-40B4-BE49-F238E27FC236}">
                <a16:creationId xmlns:a16="http://schemas.microsoft.com/office/drawing/2014/main" id="{DF299BE9-9614-749E-91A9-AA24AF29D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775" y="16315499"/>
            <a:ext cx="7150251" cy="1922203"/>
          </a:xfrm>
          <a:prstGeom prst="rect">
            <a:avLst/>
          </a:prstGeom>
        </p:spPr>
      </p:pic>
      <p:pic>
        <p:nvPicPr>
          <p:cNvPr id="13" name="Imagen 12" descr="Imagen que contiene Rectángulo&#10;&#10;El contenido generado por IA puede ser incorrecto.">
            <a:extLst>
              <a:ext uri="{FF2B5EF4-FFF2-40B4-BE49-F238E27FC236}">
                <a16:creationId xmlns:a16="http://schemas.microsoft.com/office/drawing/2014/main" id="{CA15BFC9-8571-C575-DF56-B4AE2D22E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765" y="19117845"/>
            <a:ext cx="7150251" cy="192220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A4B5BBD-0A2F-43E9-AF9C-B516045B2B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20970" y="13676046"/>
            <a:ext cx="6607619" cy="7160161"/>
          </a:xfrm>
          <a:prstGeom prst="rect">
            <a:avLst/>
          </a:prstGeom>
        </p:spPr>
      </p:pic>
      <p:pic>
        <p:nvPicPr>
          <p:cNvPr id="18" name="Imagen 17" descr="Diagrama&#10;&#10;El contenido generado por IA puede ser incorrecto.">
            <a:extLst>
              <a:ext uri="{FF2B5EF4-FFF2-40B4-BE49-F238E27FC236}">
                <a16:creationId xmlns:a16="http://schemas.microsoft.com/office/drawing/2014/main" id="{9C175F6D-D795-2542-B8A6-D3F6DC1F07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47186" y="17982245"/>
            <a:ext cx="8518544" cy="2941870"/>
          </a:xfrm>
          <a:prstGeom prst="rect">
            <a:avLst/>
          </a:prstGeom>
        </p:spPr>
      </p:pic>
      <p:pic>
        <p:nvPicPr>
          <p:cNvPr id="19" name="Imagen 18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2922B284-8316-AEFB-2E9A-840A705816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473" y="22290755"/>
            <a:ext cx="5807861" cy="9479286"/>
          </a:xfrm>
          <a:prstGeom prst="rect">
            <a:avLst/>
          </a:prstGeom>
        </p:spPr>
      </p:pic>
      <p:pic>
        <p:nvPicPr>
          <p:cNvPr id="20" name="Imagen 19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3E07069A-8BE8-EE0D-A921-DA77879645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7988" y="22290755"/>
            <a:ext cx="6107164" cy="9452079"/>
          </a:xfrm>
          <a:prstGeom prst="rect">
            <a:avLst/>
          </a:prstGeom>
        </p:spPr>
      </p:pic>
      <p:pic>
        <p:nvPicPr>
          <p:cNvPr id="23" name="Imagen 22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675285F6-0252-A9A8-DD3A-0E7DE546C1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84227" y="22365058"/>
            <a:ext cx="14260079" cy="7725451"/>
          </a:xfrm>
          <a:prstGeom prst="rect">
            <a:avLst/>
          </a:prstGeom>
        </p:spPr>
      </p:pic>
      <p:pic>
        <p:nvPicPr>
          <p:cNvPr id="16" name="Imagen 1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16CC9CD-BFC1-023E-F117-CCB26D79E6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92367" y="22685983"/>
            <a:ext cx="13389380" cy="610414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AA60420-7549-7642-F453-248DC5694D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8842" y="35345209"/>
            <a:ext cx="27592675" cy="410229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0F84B62-5F70-75EF-F559-763070F9E9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30305" y="38973060"/>
            <a:ext cx="30231984" cy="307705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DDA54BE0-FA4C-5043-DCDE-C9E16B306006}"/>
              </a:ext>
            </a:extLst>
          </p:cNvPr>
          <p:cNvSpPr txBox="1"/>
          <p:nvPr/>
        </p:nvSpPr>
        <p:spPr>
          <a:xfrm>
            <a:off x="1867441" y="12084675"/>
            <a:ext cx="999044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800" b="1">
                <a:solidFill>
                  <a:schemeClr val="bg1"/>
                </a:solidFill>
                <a:latin typeface="Arial Nova"/>
              </a:rPr>
              <a:t>INTRODUCCIÓN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E13E73D-7046-313C-DA56-89B345E319E1}"/>
              </a:ext>
            </a:extLst>
          </p:cNvPr>
          <p:cNvSpPr txBox="1"/>
          <p:nvPr/>
        </p:nvSpPr>
        <p:spPr>
          <a:xfrm>
            <a:off x="1622399" y="22642613"/>
            <a:ext cx="50111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800" b="1" dirty="0">
                <a:solidFill>
                  <a:schemeClr val="bg1"/>
                </a:solidFill>
                <a:latin typeface="Arial Nova"/>
              </a:rPr>
              <a:t>OBJETIVO</a:t>
            </a:r>
            <a:endParaRPr lang="es-ES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97811F8-36ED-6D55-84C1-3039EAE4CC04}"/>
              </a:ext>
            </a:extLst>
          </p:cNvPr>
          <p:cNvSpPr txBox="1"/>
          <p:nvPr/>
        </p:nvSpPr>
        <p:spPr>
          <a:xfrm>
            <a:off x="8125440" y="22697027"/>
            <a:ext cx="50111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800" b="1" dirty="0">
                <a:solidFill>
                  <a:schemeClr val="bg1"/>
                </a:solidFill>
                <a:latin typeface="Arial Nova"/>
              </a:rPr>
              <a:t>MÉTODOS</a:t>
            </a:r>
            <a:endParaRPr lang="es-ES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2FA8EC1-7C3D-5B4C-7E3C-498BA5D8919F}"/>
              </a:ext>
            </a:extLst>
          </p:cNvPr>
          <p:cNvSpPr txBox="1"/>
          <p:nvPr/>
        </p:nvSpPr>
        <p:spPr>
          <a:xfrm>
            <a:off x="1759993" y="35499319"/>
            <a:ext cx="50111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800" b="1">
                <a:solidFill>
                  <a:schemeClr val="bg1"/>
                </a:solidFill>
                <a:latin typeface="Arial Nova"/>
              </a:rPr>
              <a:t>RESULTADOS</a:t>
            </a:r>
            <a:endParaRPr lang="es-ES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EA1B76C-7BD2-654C-C7B6-E0A5A9831DD2}"/>
              </a:ext>
            </a:extLst>
          </p:cNvPr>
          <p:cNvSpPr txBox="1"/>
          <p:nvPr/>
        </p:nvSpPr>
        <p:spPr>
          <a:xfrm>
            <a:off x="17676161" y="35553352"/>
            <a:ext cx="50111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800" b="1">
                <a:solidFill>
                  <a:schemeClr val="bg1"/>
                </a:solidFill>
                <a:latin typeface="Arial Nova"/>
              </a:rPr>
              <a:t>CONCLUSIONES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23E0982-4DD4-A40D-CCF4-C57F802AB6B8}"/>
              </a:ext>
            </a:extLst>
          </p:cNvPr>
          <p:cNvSpPr txBox="1"/>
          <p:nvPr/>
        </p:nvSpPr>
        <p:spPr>
          <a:xfrm>
            <a:off x="1265591" y="7543676"/>
            <a:ext cx="26846111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000" b="1" dirty="0">
                <a:solidFill>
                  <a:srgbClr val="2F1D0F"/>
                </a:solidFill>
                <a:ea typeface="+mn-lt"/>
                <a:cs typeface="+mn-lt"/>
              </a:rPr>
              <a:t>D. Olivares</a:t>
            </a:r>
            <a:r>
              <a:rPr lang="es-ES" sz="4000" b="1" baseline="30000" dirty="0">
                <a:solidFill>
                  <a:srgbClr val="2F1D0F"/>
                </a:solidFill>
                <a:ea typeface="+mn-lt"/>
                <a:cs typeface="+mn-lt"/>
              </a:rPr>
              <a:t>1</a:t>
            </a:r>
            <a:r>
              <a:rPr lang="es-ES" sz="4000" b="1" dirty="0">
                <a:solidFill>
                  <a:srgbClr val="2F1D0F"/>
                </a:solidFill>
                <a:ea typeface="+mn-lt"/>
                <a:cs typeface="+mn-lt"/>
              </a:rPr>
              <a:t>, M.E. Ulloa</a:t>
            </a:r>
            <a:r>
              <a:rPr lang="es-ES" sz="4000" b="1" baseline="30000" dirty="0">
                <a:solidFill>
                  <a:srgbClr val="2F1D0F"/>
                </a:solidFill>
                <a:ea typeface="+mn-lt"/>
                <a:cs typeface="+mn-lt"/>
              </a:rPr>
              <a:t>1</a:t>
            </a:r>
            <a:r>
              <a:rPr lang="es-ES" sz="4000" b="1" dirty="0">
                <a:solidFill>
                  <a:srgbClr val="2F1D0F"/>
                </a:solidFill>
                <a:ea typeface="+mn-lt"/>
                <a:cs typeface="+mn-lt"/>
              </a:rPr>
              <a:t>,M.A. García-Rojas</a:t>
            </a:r>
            <a:r>
              <a:rPr lang="es-ES" sz="4000" b="1" baseline="30000" dirty="0">
                <a:solidFill>
                  <a:srgbClr val="2F1D0F"/>
                </a:solidFill>
                <a:ea typeface="+mn-lt"/>
                <a:cs typeface="+mn-lt"/>
              </a:rPr>
              <a:t>1</a:t>
            </a:r>
            <a:r>
              <a:rPr lang="es-ES" sz="4000" b="1" dirty="0">
                <a:solidFill>
                  <a:srgbClr val="2F1D0F"/>
                </a:solidFill>
                <a:ea typeface="+mn-lt"/>
                <a:cs typeface="+mn-lt"/>
              </a:rPr>
              <a:t>, R. Candia</a:t>
            </a:r>
            <a:r>
              <a:rPr lang="es-ES" sz="4000" b="1" baseline="30000" dirty="0">
                <a:solidFill>
                  <a:srgbClr val="2F1D0F"/>
                </a:solidFill>
                <a:ea typeface="+mn-lt"/>
                <a:cs typeface="+mn-lt"/>
              </a:rPr>
              <a:t>1</a:t>
            </a:r>
            <a:r>
              <a:rPr lang="es-ES" sz="4000" b="1" dirty="0">
                <a:solidFill>
                  <a:srgbClr val="2F1D0F"/>
                </a:solidFill>
                <a:ea typeface="+mn-lt"/>
                <a:cs typeface="+mn-lt"/>
              </a:rPr>
              <a:t>, C. Salazar</a:t>
            </a:r>
            <a:r>
              <a:rPr lang="es-ES" sz="4000" b="1" baseline="30000" dirty="0">
                <a:solidFill>
                  <a:srgbClr val="2F1D0F"/>
                </a:solidFill>
                <a:ea typeface="+mn-lt"/>
                <a:cs typeface="+mn-lt"/>
              </a:rPr>
              <a:t>1</a:t>
            </a:r>
            <a:r>
              <a:rPr lang="es-ES" sz="4000" b="1" dirty="0">
                <a:solidFill>
                  <a:srgbClr val="2F1D0F"/>
                </a:solidFill>
                <a:ea typeface="+mn-lt"/>
                <a:cs typeface="+mn-lt"/>
              </a:rPr>
              <a:t> , R.</a:t>
            </a:r>
            <a:endParaRPr lang="es-ES" sz="4000" b="1" dirty="0">
              <a:solidFill>
                <a:srgbClr val="2F1D0F"/>
              </a:solidFill>
            </a:endParaRPr>
          </a:p>
          <a:p>
            <a:pPr algn="ctr"/>
            <a:r>
              <a:rPr lang="es-ES" sz="4000" b="1" dirty="0">
                <a:solidFill>
                  <a:srgbClr val="2F1D0F"/>
                </a:solidFill>
                <a:ea typeface="+mn-lt"/>
                <a:cs typeface="+mn-lt"/>
              </a:rPr>
              <a:t>Pedreschi</a:t>
            </a:r>
            <a:r>
              <a:rPr lang="es-ES" sz="4000" b="1" baseline="30000" dirty="0">
                <a:solidFill>
                  <a:srgbClr val="2F1D0F"/>
                </a:solidFill>
                <a:ea typeface="+mn-lt"/>
                <a:cs typeface="+mn-lt"/>
              </a:rPr>
              <a:t>2</a:t>
            </a:r>
            <a:r>
              <a:rPr lang="es-ES" sz="4000" b="1" dirty="0">
                <a:solidFill>
                  <a:srgbClr val="2F1D0F"/>
                </a:solidFill>
                <a:ea typeface="+mn-lt"/>
                <a:cs typeface="+mn-lt"/>
              </a:rPr>
              <a:t>, J.I. Covarrubias</a:t>
            </a:r>
            <a:r>
              <a:rPr lang="es-ES" sz="4000" b="1" baseline="30000" dirty="0">
                <a:solidFill>
                  <a:srgbClr val="2F1D0F"/>
                </a:solidFill>
                <a:ea typeface="+mn-lt"/>
                <a:cs typeface="+mn-lt"/>
              </a:rPr>
              <a:t>3</a:t>
            </a:r>
            <a:r>
              <a:rPr lang="es-ES" sz="4000" b="1" dirty="0">
                <a:solidFill>
                  <a:srgbClr val="2F1D0F"/>
                </a:solidFill>
                <a:ea typeface="+mn-lt"/>
                <a:cs typeface="+mn-lt"/>
              </a:rPr>
              <a:t>, R. Campos-Vargas</a:t>
            </a:r>
            <a:r>
              <a:rPr lang="es-ES" sz="4000" b="1" baseline="30000" dirty="0">
                <a:solidFill>
                  <a:srgbClr val="2F1D0F"/>
                </a:solidFill>
                <a:ea typeface="+mn-lt"/>
                <a:cs typeface="+mn-lt"/>
              </a:rPr>
              <a:t>3</a:t>
            </a:r>
            <a:r>
              <a:rPr lang="es-ES" sz="4000" b="1" dirty="0">
                <a:solidFill>
                  <a:srgbClr val="2F1D0F"/>
                </a:solidFill>
                <a:ea typeface="+mn-lt"/>
                <a:cs typeface="+mn-lt"/>
              </a:rPr>
              <a:t> y B.G. Defilippi</a:t>
            </a:r>
            <a:r>
              <a:rPr lang="es-ES" sz="4000" b="1" baseline="30000" dirty="0">
                <a:solidFill>
                  <a:srgbClr val="2F1D0F"/>
                </a:solidFill>
                <a:ea typeface="+mn-lt"/>
                <a:cs typeface="+mn-lt"/>
              </a:rPr>
              <a:t>1,3</a:t>
            </a:r>
            <a:endParaRPr lang="es-ES" sz="4000" b="1" baseline="30000" dirty="0">
              <a:solidFill>
                <a:srgbClr val="2F1D0F"/>
              </a:solidFill>
            </a:endParaRPr>
          </a:p>
          <a:p>
            <a:endParaRPr lang="es-ES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64CFA74-117B-9299-92B5-A05B04B12B43}"/>
              </a:ext>
            </a:extLst>
          </p:cNvPr>
          <p:cNvSpPr txBox="1"/>
          <p:nvPr/>
        </p:nvSpPr>
        <p:spPr>
          <a:xfrm>
            <a:off x="5419673" y="2044505"/>
            <a:ext cx="1741788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800" b="1" dirty="0">
                <a:solidFill>
                  <a:srgbClr val="E2DDD6"/>
                </a:solidFill>
                <a:latin typeface="Verdana Pro"/>
              </a:rPr>
              <a:t>Déficit hídrico: Efecto sobre el contenido de calcio</a:t>
            </a:r>
            <a:endParaRPr lang="es-ES" sz="2000" dirty="0"/>
          </a:p>
          <a:p>
            <a:pPr algn="ctr">
              <a:lnSpc>
                <a:spcPct val="150000"/>
              </a:lnSpc>
            </a:pPr>
            <a:r>
              <a:rPr lang="es-ES" sz="4800" b="1" dirty="0">
                <a:solidFill>
                  <a:srgbClr val="E2DDD6"/>
                </a:solidFill>
                <a:latin typeface="Verdana Pro"/>
              </a:rPr>
              <a:t>durante el desarrollo y crecimiento de palta Hass,</a:t>
            </a:r>
          </a:p>
          <a:p>
            <a:pPr algn="ctr"/>
            <a:r>
              <a:rPr lang="es-ES" sz="4800" b="1" dirty="0">
                <a:solidFill>
                  <a:srgbClr val="E2DDD6"/>
                </a:solidFill>
                <a:latin typeface="Verdana Pro"/>
              </a:rPr>
              <a:t>y su influencia sobre atributos de calidad durante</a:t>
            </a:r>
          </a:p>
          <a:p>
            <a:pPr algn="ctr"/>
            <a:r>
              <a:rPr lang="es-ES" sz="4800" b="1" dirty="0">
                <a:solidFill>
                  <a:srgbClr val="E2DDD6"/>
                </a:solidFill>
                <a:latin typeface="Verdana Pro"/>
              </a:rPr>
              <a:t>postcosecha.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7F839EA-D909-5EB7-9BFA-C0AC19080285}"/>
              </a:ext>
            </a:extLst>
          </p:cNvPr>
          <p:cNvSpPr txBox="1"/>
          <p:nvPr/>
        </p:nvSpPr>
        <p:spPr>
          <a:xfrm>
            <a:off x="1432589" y="9068426"/>
            <a:ext cx="2672982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baseline="30000" dirty="0">
                <a:solidFill>
                  <a:srgbClr val="584537"/>
                </a:solidFill>
                <a:ea typeface="+mn-lt"/>
                <a:cs typeface="+mn-lt"/>
              </a:rPr>
              <a:t>1</a:t>
            </a:r>
            <a:r>
              <a:rPr lang="es-ES" sz="3600" dirty="0">
                <a:solidFill>
                  <a:srgbClr val="584537"/>
                </a:solidFill>
                <a:ea typeface="+mn-lt"/>
                <a:cs typeface="+mn-lt"/>
              </a:rPr>
              <a:t>Instituto de investigaciones Agropecuarias (INIA, La Platina), Chile. </a:t>
            </a:r>
            <a:r>
              <a:rPr lang="es-ES" sz="3600" baseline="30000" dirty="0">
                <a:solidFill>
                  <a:srgbClr val="584537"/>
                </a:solidFill>
                <a:ea typeface="+mn-lt"/>
                <a:cs typeface="+mn-lt"/>
              </a:rPr>
              <a:t>2</a:t>
            </a:r>
            <a:r>
              <a:rPr lang="es-ES" sz="3600" dirty="0">
                <a:solidFill>
                  <a:srgbClr val="584537"/>
                </a:solidFill>
                <a:ea typeface="+mn-lt"/>
                <a:cs typeface="+mn-lt"/>
              </a:rPr>
              <a:t>Pontificia Universidad Católica de Valparaíso, Facultad de Ciencias Agronómicas y de los Alimentos, Chile. </a:t>
            </a:r>
            <a:r>
              <a:rPr lang="es-ES" sz="3600" baseline="30000" dirty="0">
                <a:solidFill>
                  <a:srgbClr val="584537"/>
                </a:solidFill>
                <a:ea typeface="+mn-lt"/>
                <a:cs typeface="+mn-lt"/>
              </a:rPr>
              <a:t>3</a:t>
            </a:r>
            <a:r>
              <a:rPr lang="es-ES" sz="3600" dirty="0">
                <a:solidFill>
                  <a:srgbClr val="584537"/>
                </a:solidFill>
                <a:ea typeface="+mn-lt"/>
                <a:cs typeface="+mn-lt"/>
              </a:rPr>
              <a:t>Universidad de Chile. Facultad de Agronomía, Chile</a:t>
            </a:r>
            <a:endParaRPr lang="es-ES" sz="1600" dirty="0">
              <a:solidFill>
                <a:srgbClr val="584537"/>
              </a:solidFill>
            </a:endParaRPr>
          </a:p>
          <a:p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D328A1FD-7B2E-C503-82BA-E614C7FAFFF2}"/>
              </a:ext>
            </a:extLst>
          </p:cNvPr>
          <p:cNvSpPr txBox="1"/>
          <p:nvPr/>
        </p:nvSpPr>
        <p:spPr>
          <a:xfrm>
            <a:off x="9758534" y="13615088"/>
            <a:ext cx="10458617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400" dirty="0">
                <a:solidFill>
                  <a:srgbClr val="584537"/>
                </a:solidFill>
                <a:ea typeface="+mn-lt"/>
                <a:cs typeface="+mn-lt"/>
              </a:rPr>
              <a:t>En palta Hass, el contenido de calcio durante el desarrollo y crecimiento del fruto es muy importante para la calidad de postcosecha de esta fruta. Calcio es un mineral que ha sido relacionado con diferentes atributos de calidad como ablandamiento del </a:t>
            </a:r>
            <a:r>
              <a:rPr lang="es-ES" sz="2400" dirty="0" err="1">
                <a:solidFill>
                  <a:srgbClr val="584537"/>
                </a:solidFill>
                <a:ea typeface="+mn-lt"/>
                <a:cs typeface="+mn-lt"/>
              </a:rPr>
              <a:t>mesocarpo</a:t>
            </a:r>
            <a:r>
              <a:rPr lang="es-ES" sz="2400" dirty="0">
                <a:solidFill>
                  <a:srgbClr val="584537"/>
                </a:solidFill>
                <a:ea typeface="+mn-lt"/>
                <a:cs typeface="+mn-lt"/>
              </a:rPr>
              <a:t>, y desarrollo de desórdenes fisiológicos (</a:t>
            </a:r>
            <a:r>
              <a:rPr lang="es-ES" sz="2400" dirty="0" err="1">
                <a:solidFill>
                  <a:srgbClr val="584537"/>
                </a:solidFill>
                <a:ea typeface="+mn-lt"/>
                <a:cs typeface="+mn-lt"/>
              </a:rPr>
              <a:t>lenticelosis</a:t>
            </a:r>
            <a:r>
              <a:rPr lang="es-ES" sz="2400" dirty="0">
                <a:solidFill>
                  <a:srgbClr val="584537"/>
                </a:solidFill>
                <a:ea typeface="+mn-lt"/>
                <a:cs typeface="+mn-lt"/>
              </a:rPr>
              <a:t>, back-spot), y pardeamientos en el exocarpo. Este mineral se absorbe desde el suelo por el sistema radicular y es transportado a hojas y frutos por el xilema, dependiente de la corriente de transpiración. La disponibilidad de agua afecta a la transpiración, el estrés hídrico restringe el movimiento debido al cierre estomático, por lo tanto, la disponibilidad y la tasa de transpiración son esenciales para la absorción y distribución del calcio durante el crecimiento del fruto.</a:t>
            </a:r>
            <a:endParaRPr lang="es-ES" sz="2400" dirty="0"/>
          </a:p>
          <a:p>
            <a:pPr algn="just"/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D3412CE-497E-2EA4-D0C7-BF4ED85DFFE4}"/>
              </a:ext>
            </a:extLst>
          </p:cNvPr>
          <p:cNvSpPr txBox="1"/>
          <p:nvPr/>
        </p:nvSpPr>
        <p:spPr>
          <a:xfrm>
            <a:off x="1758202" y="24062670"/>
            <a:ext cx="4771857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400" dirty="0">
                <a:solidFill>
                  <a:srgbClr val="584537"/>
                </a:solidFill>
                <a:ea typeface="+mn-lt"/>
                <a:cs typeface="+mn-lt"/>
              </a:rPr>
              <a:t>Evaluar el efecto de un déficit hídrico sobre la concentración de calcio en el mesocarpo y exocarpo durante el desarrollo y crecimiento del Fruto; y su influencia sobre atributos de calidad durante su</a:t>
            </a:r>
            <a:endParaRPr lang="es-ES" dirty="0"/>
          </a:p>
          <a:p>
            <a:pPr algn="just"/>
            <a:r>
              <a:rPr lang="es-ES" sz="2400" dirty="0">
                <a:solidFill>
                  <a:srgbClr val="584537"/>
                </a:solidFill>
                <a:ea typeface="+mn-lt"/>
                <a:cs typeface="+mn-lt"/>
              </a:rPr>
              <a:t>postcosecha.</a:t>
            </a:r>
            <a:endParaRPr lang="es-ES" dirty="0">
              <a:ea typeface="+mn-lt"/>
              <a:cs typeface="+mn-lt"/>
            </a:endParaRPr>
          </a:p>
          <a:p>
            <a:pPr algn="just"/>
            <a:endParaRPr lang="es-ES" sz="2400" dirty="0">
              <a:solidFill>
                <a:srgbClr val="584537"/>
              </a:solidFill>
            </a:endParaRPr>
          </a:p>
          <a:p>
            <a:pPr algn="just"/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BEAF4C4-F0AE-2BD6-D39E-A53EBCFCECFE}"/>
              </a:ext>
            </a:extLst>
          </p:cNvPr>
          <p:cNvSpPr txBox="1"/>
          <p:nvPr/>
        </p:nvSpPr>
        <p:spPr>
          <a:xfrm>
            <a:off x="8342723" y="24062670"/>
            <a:ext cx="4771857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400" dirty="0">
                <a:solidFill>
                  <a:srgbClr val="584537"/>
                </a:solidFill>
                <a:ea typeface="+mn-lt"/>
                <a:cs typeface="+mn-lt"/>
              </a:rPr>
              <a:t>El déficit hídrico fue aplicado en función de la evapotranspiración de referencia (ETo), durante la floración y hasta 5 semanas después de cuaja, periodo clave para la absorción del calcio. Los tratamientos a evaluar fueron: Control 100% de ETo, Déficit moderado 70-80% ETo, Déficit severo 50- 60% ETo y Sobreconsumo de 120% </a:t>
            </a:r>
            <a:r>
              <a:rPr lang="es-ES" sz="2400" dirty="0" err="1">
                <a:solidFill>
                  <a:srgbClr val="584537"/>
                </a:solidFill>
                <a:ea typeface="+mn-lt"/>
                <a:cs typeface="+mn-lt"/>
              </a:rPr>
              <a:t>Eto</a:t>
            </a:r>
            <a:r>
              <a:rPr lang="es-ES" sz="2400" dirty="0">
                <a:solidFill>
                  <a:srgbClr val="584537"/>
                </a:solidFill>
                <a:ea typeface="+mn-lt"/>
                <a:cs typeface="+mn-lt"/>
              </a:rPr>
              <a:t>.</a:t>
            </a:r>
            <a:endParaRPr lang="es-ES" dirty="0">
              <a:ea typeface="+mn-lt"/>
              <a:cs typeface="+mn-lt"/>
            </a:endParaRPr>
          </a:p>
          <a:p>
            <a:pPr algn="just"/>
            <a:endParaRPr lang="es-ES" sz="2400" dirty="0">
              <a:solidFill>
                <a:srgbClr val="584537"/>
              </a:solidFill>
              <a:ea typeface="+mn-lt"/>
              <a:cs typeface="+mn-lt"/>
            </a:endParaRPr>
          </a:p>
          <a:p>
            <a:pPr algn="just"/>
            <a:endParaRPr lang="es-ES" sz="2400" dirty="0">
              <a:solidFill>
                <a:srgbClr val="584537"/>
              </a:solidFill>
            </a:endParaRPr>
          </a:p>
          <a:p>
            <a:pPr algn="just"/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27A8905-B2F7-A651-9DEB-63FF647C9FDF}"/>
              </a:ext>
            </a:extLst>
          </p:cNvPr>
          <p:cNvSpPr txBox="1"/>
          <p:nvPr/>
        </p:nvSpPr>
        <p:spPr>
          <a:xfrm>
            <a:off x="1417361" y="33260083"/>
            <a:ext cx="27394895" cy="12978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Resultados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obtenidos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a la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fecha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nos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sugieren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que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el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tratamiento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con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déficit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hídrico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severo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,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presentará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 un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menor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rendimiento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de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producción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como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también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menor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calidad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de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postcosecha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en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la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fruta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,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debido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 a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mayores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tasas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de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ablandamiento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e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incidencia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a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los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desórdenes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 </a:t>
            </a:r>
            <a:r>
              <a:rPr lang="en-US" sz="2800" dirty="0" err="1">
                <a:solidFill>
                  <a:srgbClr val="2F1D0F"/>
                </a:solidFill>
                <a:latin typeface="Verdana Pro"/>
              </a:rPr>
              <a:t>externos</a:t>
            </a:r>
            <a:r>
              <a:rPr lang="en-US" sz="2800" dirty="0">
                <a:solidFill>
                  <a:srgbClr val="2F1D0F"/>
                </a:solidFill>
                <a:latin typeface="Verdana Pro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A3F80B7-EA54-CC0E-087F-996D83066549}"/>
              </a:ext>
            </a:extLst>
          </p:cNvPr>
          <p:cNvSpPr txBox="1"/>
          <p:nvPr/>
        </p:nvSpPr>
        <p:spPr>
          <a:xfrm>
            <a:off x="8351185" y="40024670"/>
            <a:ext cx="728661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800">
                <a:solidFill>
                  <a:srgbClr val="2F1D0F"/>
                </a:solidFill>
              </a:rPr>
              <a:t>FONDECYT N°1220484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4D2357B-B933-B1F3-3DC7-3EBB3C0E4346}"/>
              </a:ext>
            </a:extLst>
          </p:cNvPr>
          <p:cNvSpPr txBox="1"/>
          <p:nvPr/>
        </p:nvSpPr>
        <p:spPr>
          <a:xfrm>
            <a:off x="1948912" y="39973627"/>
            <a:ext cx="721508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800" b="1">
                <a:solidFill>
                  <a:srgbClr val="2F1D0F"/>
                </a:solidFill>
                <a:latin typeface="Arial Nova"/>
              </a:rPr>
              <a:t>AGRADECIMIENTOS:</a:t>
            </a:r>
            <a:endParaRPr lang="es-ES">
              <a:solidFill>
                <a:srgbClr val="2F1D0F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0635D4B-B5DA-E11E-A15D-6F5EFC11FB7D}"/>
              </a:ext>
            </a:extLst>
          </p:cNvPr>
          <p:cNvSpPr txBox="1"/>
          <p:nvPr/>
        </p:nvSpPr>
        <p:spPr>
          <a:xfrm>
            <a:off x="20957254" y="29033383"/>
            <a:ext cx="58271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rgbClr val="2F1D0F"/>
                </a:solidFill>
                <a:latin typeface="Verdana Pro"/>
                <a:ea typeface="+mn-lt"/>
                <a:cs typeface="+mn-lt"/>
              </a:rPr>
              <a:t>Figura 2.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i="1" dirty="0">
                <a:solidFill>
                  <a:srgbClr val="584537"/>
                </a:solidFill>
                <a:latin typeface="Verdana Pro"/>
                <a:ea typeface="+mn-lt"/>
                <a:cs typeface="+mn-lt"/>
              </a:rPr>
              <a:t>Contenido volumétrico de agua (VWC)</a:t>
            </a:r>
            <a:endParaRPr lang="es-ES" i="1">
              <a:solidFill>
                <a:srgbClr val="584537"/>
              </a:solidFill>
              <a:latin typeface="Verdana Pro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C232D31-F8E3-BD1A-FBE0-1E59608BED75}"/>
              </a:ext>
            </a:extLst>
          </p:cNvPr>
          <p:cNvSpPr txBox="1"/>
          <p:nvPr/>
        </p:nvSpPr>
        <p:spPr>
          <a:xfrm>
            <a:off x="14977592" y="29033382"/>
            <a:ext cx="58271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rgbClr val="2F1D0F"/>
                </a:solidFill>
                <a:latin typeface="Verdana Pro"/>
                <a:ea typeface="+mn-lt"/>
                <a:cs typeface="+mn-lt"/>
              </a:rPr>
              <a:t>Figura 1.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i="1" dirty="0">
                <a:solidFill>
                  <a:srgbClr val="584537"/>
                </a:solidFill>
                <a:latin typeface="Verdana Pro"/>
                <a:ea typeface="+mn-lt"/>
                <a:cs typeface="+mn-lt"/>
              </a:rPr>
              <a:t>Contenido volumétrico de agua (VWC)</a:t>
            </a:r>
            <a:endParaRPr lang="es-ES" i="1">
              <a:solidFill>
                <a:srgbClr val="584537"/>
              </a:solidFill>
              <a:latin typeface="Verdana Pro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0DF0742-F58D-A36E-54F0-70C5134A0E7D}"/>
              </a:ext>
            </a:extLst>
          </p:cNvPr>
          <p:cNvSpPr txBox="1"/>
          <p:nvPr/>
        </p:nvSpPr>
        <p:spPr>
          <a:xfrm>
            <a:off x="14977608" y="29408939"/>
            <a:ext cx="58271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rgbClr val="2F1D0F"/>
                </a:solidFill>
                <a:latin typeface="Verdana Pro"/>
                <a:ea typeface="+mn-lt"/>
                <a:cs typeface="+mn-lt"/>
              </a:rPr>
              <a:t>Figura 3.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i="1" dirty="0">
                <a:solidFill>
                  <a:srgbClr val="584537"/>
                </a:solidFill>
                <a:latin typeface="Verdana Pro"/>
                <a:ea typeface="+mn-lt"/>
                <a:cs typeface="+mn-lt"/>
              </a:rPr>
              <a:t>Contenido volumétrico de agua (VWC)</a:t>
            </a:r>
            <a:endParaRPr lang="es-ES" i="1">
              <a:solidFill>
                <a:srgbClr val="584537"/>
              </a:solidFill>
              <a:latin typeface="Verdana Pro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1885BB8-F872-9750-05BF-22B25D6AC681}"/>
              </a:ext>
            </a:extLst>
          </p:cNvPr>
          <p:cNvSpPr txBox="1"/>
          <p:nvPr/>
        </p:nvSpPr>
        <p:spPr>
          <a:xfrm>
            <a:off x="20959019" y="29408939"/>
            <a:ext cx="58271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rgbClr val="2F1D0F"/>
                </a:solidFill>
                <a:latin typeface="Verdana Pro"/>
                <a:ea typeface="+mn-lt"/>
                <a:cs typeface="+mn-lt"/>
              </a:rPr>
              <a:t>Figura 4.</a:t>
            </a:r>
            <a:r>
              <a:rPr lang="es-ES" dirty="0">
                <a:ea typeface="+mn-lt"/>
                <a:cs typeface="+mn-lt"/>
              </a:rPr>
              <a:t> </a:t>
            </a:r>
            <a:r>
              <a:rPr lang="es-ES" i="1" dirty="0">
                <a:solidFill>
                  <a:srgbClr val="584537"/>
                </a:solidFill>
                <a:latin typeface="Verdana Pro"/>
                <a:ea typeface="+mn-lt"/>
                <a:cs typeface="+mn-lt"/>
              </a:rPr>
              <a:t>Contenido volumétrico de agua (VWC)</a:t>
            </a:r>
            <a:endParaRPr lang="es-ES" i="1">
              <a:solidFill>
                <a:srgbClr val="584537"/>
              </a:solidFill>
              <a:latin typeface="Verdana Pro"/>
            </a:endParaRPr>
          </a:p>
        </p:txBody>
      </p:sp>
    </p:spTree>
    <p:extLst>
      <p:ext uri="{BB962C8B-B14F-4D97-AF65-F5344CB8AC3E}">
        <p14:creationId xmlns:p14="http://schemas.microsoft.com/office/powerpoint/2010/main" val="42746822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Personalizado</PresentationFormat>
  <Paragraphs>24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Arial Nova</vt:lpstr>
      <vt:lpstr>Verdana Pro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Rodrigo Candia</cp:lastModifiedBy>
  <cp:revision>58</cp:revision>
  <dcterms:created xsi:type="dcterms:W3CDTF">2025-09-26T13:44:36Z</dcterms:created>
  <dcterms:modified xsi:type="dcterms:W3CDTF">2025-09-30T18:21:14Z</dcterms:modified>
</cp:coreProperties>
</file>