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805"/>
    <a:srgbClr val="402908"/>
    <a:srgbClr val="9C8F68"/>
    <a:srgbClr val="EDE8DA"/>
    <a:srgbClr val="E3D7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ABA28-F75E-4A45-BF47-C8B90D812E04}" v="150" dt="2025-09-24T15:59:14.808"/>
    <p1510:client id="{84DA8C95-DE45-4239-903C-92923BB55C05}" v="52" dt="2025-09-25T19:50:27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CF1ED6F-7363-7241-A3EC-D316F8F5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" y="5546052"/>
            <a:ext cx="12195570" cy="1313048"/>
          </a:xfrm>
          <a:prstGeom prst="rect">
            <a:avLst/>
          </a:prstGeom>
        </p:spPr>
      </p:pic>
      <p:pic>
        <p:nvPicPr>
          <p:cNvPr id="2" name="Imagen 1" descr="Imagen que contiene Gráfico radial&#10;&#10;El contenido generado por IA puede ser incorrecto.">
            <a:extLst>
              <a:ext uri="{FF2B5EF4-FFF2-40B4-BE49-F238E27FC236}">
                <a16:creationId xmlns:a16="http://schemas.microsoft.com/office/drawing/2014/main" id="{7038FF92-AA9F-9199-5134-99F335FD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5" y="609868"/>
            <a:ext cx="1971934" cy="1977030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7C78D40-3ED1-90B5-1782-57D666D99AAD}"/>
              </a:ext>
            </a:extLst>
          </p:cNvPr>
          <p:cNvCxnSpPr/>
          <p:nvPr/>
        </p:nvCxnSpPr>
        <p:spPr>
          <a:xfrm flipH="1">
            <a:off x="3574334" y="328549"/>
            <a:ext cx="26051" cy="5216768"/>
          </a:xfrm>
          <a:prstGeom prst="straightConnector1">
            <a:avLst/>
          </a:prstGeom>
          <a:ln w="57150">
            <a:solidFill>
              <a:srgbClr val="2618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37A226C-A363-3E73-F740-6B354E9A0DB9}"/>
              </a:ext>
            </a:extLst>
          </p:cNvPr>
          <p:cNvSpPr txBox="1"/>
          <p:nvPr/>
        </p:nvSpPr>
        <p:spPr>
          <a:xfrm>
            <a:off x="3808593" y="4748189"/>
            <a:ext cx="7859942" cy="89665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>
                <a:solidFill>
                  <a:srgbClr val="402908"/>
                </a:solidFill>
                <a:latin typeface="Montserrat"/>
              </a:rPr>
              <a:t>Afiliación: 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1Department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of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Cardiology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, Bedford Hospital, Bedford MK42 9DJ, UK; 2Department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of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Ear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,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Nose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 and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Throat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Surgery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, Great Western Hospital,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Swindon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, UK; 3Department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of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Haematology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,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University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 Hospital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of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 North Staffordshire, 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Stoke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-</a:t>
            </a:r>
            <a:r>
              <a:rPr lang="es-ES" sz="1200" err="1">
                <a:solidFill>
                  <a:srgbClr val="402908"/>
                </a:solidFill>
                <a:ea typeface="+mn-lt"/>
                <a:cs typeface="+mn-lt"/>
              </a:rPr>
              <a:t>on</a:t>
            </a:r>
            <a:r>
              <a:rPr lang="es-ES" sz="1200" dirty="0">
                <a:solidFill>
                  <a:srgbClr val="402908"/>
                </a:solidFill>
                <a:ea typeface="+mn-lt"/>
                <a:cs typeface="+mn-lt"/>
              </a:rPr>
              <a:t>-Trent, UK</a:t>
            </a:r>
            <a:endParaRPr lang="es-ES" sz="1200" dirty="0"/>
          </a:p>
        </p:txBody>
      </p:sp>
      <p:pic>
        <p:nvPicPr>
          <p:cNvPr id="10" name="Imagen 9" descr="Voluncloud | Entidades">
            <a:extLst>
              <a:ext uri="{FF2B5EF4-FFF2-40B4-BE49-F238E27FC236}">
                <a16:creationId xmlns:a16="http://schemas.microsoft.com/office/drawing/2014/main" id="{FAF1169F-6D43-9990-4DB3-DDC9BD577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213" y="3123482"/>
            <a:ext cx="1760622" cy="17405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5D22835-5378-FD1A-96C2-7F0794E3570D}"/>
              </a:ext>
            </a:extLst>
          </p:cNvPr>
          <p:cNvSpPr txBox="1"/>
          <p:nvPr/>
        </p:nvSpPr>
        <p:spPr>
          <a:xfrm>
            <a:off x="3808592" y="2803744"/>
            <a:ext cx="8210350" cy="153420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solidFill>
                  <a:srgbClr val="402908"/>
                </a:solidFill>
                <a:latin typeface="Montserrat"/>
              </a:rPr>
              <a:t>Autores: </a:t>
            </a:r>
            <a:r>
              <a:rPr lang="es-ES" sz="1600" err="1">
                <a:solidFill>
                  <a:srgbClr val="402908"/>
                </a:solidFill>
              </a:rPr>
              <a:t>Parag</a:t>
            </a:r>
            <a:r>
              <a:rPr lang="es-ES" sz="1600" dirty="0">
                <a:solidFill>
                  <a:srgbClr val="402908"/>
                </a:solidFill>
              </a:rPr>
              <a:t> R </a:t>
            </a:r>
            <a:r>
              <a:rPr lang="es-ES" sz="1600" err="1">
                <a:solidFill>
                  <a:srgbClr val="402908"/>
                </a:solidFill>
              </a:rPr>
              <a:t>Gajendragadkar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cardiology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specialist</a:t>
            </a:r>
            <a:r>
              <a:rPr lang="es-ES" sz="1600" dirty="0">
                <a:solidFill>
                  <a:srgbClr val="402908"/>
                </a:solidFill>
              </a:rPr>
              <a:t> registrar </a:t>
            </a:r>
            <a:r>
              <a:rPr lang="es-ES" sz="1000" dirty="0">
                <a:solidFill>
                  <a:srgbClr val="402908"/>
                </a:solidFill>
              </a:rPr>
              <a:t>1</a:t>
            </a:r>
            <a:r>
              <a:rPr lang="es-ES" sz="1600" dirty="0">
                <a:solidFill>
                  <a:srgbClr val="402908"/>
                </a:solidFill>
              </a:rPr>
              <a:t> , Daniel J </a:t>
            </a:r>
            <a:r>
              <a:rPr lang="es-ES" sz="1600" err="1">
                <a:solidFill>
                  <a:srgbClr val="402908"/>
                </a:solidFill>
              </a:rPr>
              <a:t>Moualed</a:t>
            </a:r>
            <a:r>
              <a:rPr lang="es-ES" sz="1600" dirty="0">
                <a:solidFill>
                  <a:srgbClr val="402908"/>
                </a:solidFill>
              </a:rPr>
              <a:t> ENT </a:t>
            </a:r>
            <a:r>
              <a:rPr lang="es-ES" sz="1600" err="1">
                <a:solidFill>
                  <a:srgbClr val="402908"/>
                </a:solidFill>
              </a:rPr>
              <a:t>surgery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specialist</a:t>
            </a:r>
            <a:r>
              <a:rPr lang="es-ES" sz="1600" dirty="0">
                <a:solidFill>
                  <a:srgbClr val="402908"/>
                </a:solidFill>
              </a:rPr>
              <a:t> registrar 2 , Phillip L R </a:t>
            </a:r>
            <a:r>
              <a:rPr lang="es-ES" sz="1600" err="1">
                <a:solidFill>
                  <a:srgbClr val="402908"/>
                </a:solidFill>
              </a:rPr>
              <a:t>Nicolson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haematology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specialist</a:t>
            </a:r>
            <a:r>
              <a:rPr lang="es-ES" sz="1600" dirty="0">
                <a:solidFill>
                  <a:srgbClr val="402908"/>
                </a:solidFill>
              </a:rPr>
              <a:t> registrar 3 , Felicia D </a:t>
            </a:r>
            <a:r>
              <a:rPr lang="es-ES" sz="1600" err="1">
                <a:solidFill>
                  <a:srgbClr val="402908"/>
                </a:solidFill>
              </a:rPr>
              <a:t>Adjei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core</a:t>
            </a:r>
            <a:r>
              <a:rPr lang="es-ES" sz="1600" dirty="0">
                <a:solidFill>
                  <a:srgbClr val="402908"/>
                </a:solidFill>
              </a:rPr>
              <a:t> medical trainee1 , </a:t>
            </a:r>
            <a:r>
              <a:rPr lang="es-ES" sz="1600" err="1">
                <a:solidFill>
                  <a:srgbClr val="402908"/>
                </a:solidFill>
              </a:rPr>
              <a:t>Holly</a:t>
            </a:r>
            <a:r>
              <a:rPr lang="es-ES" sz="1600" dirty="0">
                <a:solidFill>
                  <a:srgbClr val="402908"/>
                </a:solidFill>
              </a:rPr>
              <a:t> E </a:t>
            </a:r>
            <a:r>
              <a:rPr lang="es-ES" sz="1600" err="1">
                <a:solidFill>
                  <a:srgbClr val="402908"/>
                </a:solidFill>
              </a:rPr>
              <a:t>Cakebread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foundation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year</a:t>
            </a:r>
            <a:r>
              <a:rPr lang="es-ES" sz="1600" dirty="0">
                <a:solidFill>
                  <a:srgbClr val="402908"/>
                </a:solidFill>
              </a:rPr>
              <a:t> doctor 1 , Rudolf M </a:t>
            </a:r>
            <a:r>
              <a:rPr lang="es-ES" sz="1600" err="1">
                <a:solidFill>
                  <a:srgbClr val="402908"/>
                </a:solidFill>
              </a:rPr>
              <a:t>Duehmke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cardiology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specialist</a:t>
            </a:r>
            <a:r>
              <a:rPr lang="es-ES" sz="1600" dirty="0">
                <a:solidFill>
                  <a:srgbClr val="402908"/>
                </a:solidFill>
              </a:rPr>
              <a:t> registrar 1 , Claire A Martin </a:t>
            </a:r>
            <a:r>
              <a:rPr lang="es-ES" sz="1600" err="1">
                <a:solidFill>
                  <a:srgbClr val="402908"/>
                </a:solidFill>
              </a:rPr>
              <a:t>cardiology</a:t>
            </a:r>
            <a:r>
              <a:rPr lang="es-ES" sz="1600" dirty="0">
                <a:solidFill>
                  <a:srgbClr val="402908"/>
                </a:solidFill>
              </a:rPr>
              <a:t> </a:t>
            </a:r>
            <a:r>
              <a:rPr lang="es-ES" sz="1600" err="1">
                <a:solidFill>
                  <a:srgbClr val="402908"/>
                </a:solidFill>
              </a:rPr>
              <a:t>specialist</a:t>
            </a:r>
            <a:r>
              <a:rPr lang="es-ES" sz="1600" dirty="0">
                <a:solidFill>
                  <a:srgbClr val="402908"/>
                </a:solidFill>
              </a:rPr>
              <a:t> registrar 1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BB7C70-78E1-E00B-CAEA-F38DDF8BF400}"/>
              </a:ext>
            </a:extLst>
          </p:cNvPr>
          <p:cNvSpPr txBox="1"/>
          <p:nvPr/>
        </p:nvSpPr>
        <p:spPr>
          <a:xfrm>
            <a:off x="4480578" y="500672"/>
            <a:ext cx="68580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The</a:t>
            </a:r>
            <a:r>
              <a:rPr lang="es-ES" sz="2800" dirty="0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 </a:t>
            </a:r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survival</a:t>
            </a:r>
            <a:r>
              <a:rPr lang="es-ES" sz="2800" dirty="0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 time </a:t>
            </a:r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of</a:t>
            </a:r>
            <a:r>
              <a:rPr lang="es-ES" sz="2800" dirty="0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 chocolates </a:t>
            </a:r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on</a:t>
            </a:r>
            <a:r>
              <a:rPr lang="es-ES" sz="2800" dirty="0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 hospital </a:t>
            </a:r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wards</a:t>
            </a:r>
            <a:r>
              <a:rPr lang="es-ES" sz="2800" dirty="0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: </a:t>
            </a:r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covert</a:t>
            </a:r>
            <a:r>
              <a:rPr lang="es-ES" sz="2800" dirty="0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 </a:t>
            </a:r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observational</a:t>
            </a:r>
            <a:r>
              <a:rPr lang="es-ES" sz="2800" dirty="0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 </a:t>
            </a:r>
            <a:r>
              <a:rPr lang="es-ES" sz="2800" err="1">
                <a:solidFill>
                  <a:srgbClr val="402908"/>
                </a:solidFill>
                <a:latin typeface="Verdana Pro"/>
                <a:ea typeface="+mn-lt"/>
                <a:cs typeface="+mn-lt"/>
              </a:rPr>
              <a:t>study</a:t>
            </a:r>
            <a:endParaRPr lang="es-ES" sz="2800" err="1"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E7273E-E5A3-4B1D-BE3E-56F045D9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8A7A9BD-7E39-59AD-D110-7411D28FB7F4}"/>
              </a:ext>
            </a:extLst>
          </p:cNvPr>
          <p:cNvCxnSpPr/>
          <p:nvPr/>
        </p:nvCxnSpPr>
        <p:spPr>
          <a:xfrm flipH="1" flipV="1">
            <a:off x="-1136" y="804944"/>
            <a:ext cx="9560636" cy="2699"/>
          </a:xfrm>
          <a:prstGeom prst="straightConnector1">
            <a:avLst/>
          </a:prstGeom>
          <a:ln w="57150">
            <a:solidFill>
              <a:srgbClr val="2618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 hidden="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8317EECD-237F-CBCE-11AC-3A0FEDA5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00" y="-918"/>
            <a:ext cx="3810000" cy="1721058"/>
          </a:xfrm>
          <a:prstGeom prst="rect">
            <a:avLst/>
          </a:prstGeom>
        </p:spPr>
      </p:pic>
      <p:pic>
        <p:nvPicPr>
          <p:cNvPr id="5" name="Imagen 4" descr="Imagen que contiene Gráfico radial&#10;&#10;El contenido generado por IA puede ser incorrecto.">
            <a:extLst>
              <a:ext uri="{FF2B5EF4-FFF2-40B4-BE49-F238E27FC236}">
                <a16:creationId xmlns:a16="http://schemas.microsoft.com/office/drawing/2014/main" id="{172E0BFD-F2B8-CC8B-C7B2-698A0448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733" y="169563"/>
            <a:ext cx="1053962" cy="10435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931C7F6-C6AC-B4C2-C626-456063AD3C96}"/>
              </a:ext>
            </a:extLst>
          </p:cNvPr>
          <p:cNvSpPr txBox="1"/>
          <p:nvPr/>
        </p:nvSpPr>
        <p:spPr>
          <a:xfrm>
            <a:off x="399339" y="105782"/>
            <a:ext cx="63532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dirty="0">
                <a:solidFill>
                  <a:srgbClr val="402908"/>
                </a:solidFill>
                <a:latin typeface="Lucida Sans"/>
              </a:rPr>
              <a:t>TITULO</a:t>
            </a:r>
            <a:endParaRPr lang="es-ES" dirty="0">
              <a:solidFill>
                <a:srgbClr val="402908"/>
              </a:solidFill>
              <a:latin typeface="Lucida San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C94D2D-DA81-7D38-F438-7073C45AE30D}"/>
              </a:ext>
            </a:extLst>
          </p:cNvPr>
          <p:cNvSpPr txBox="1"/>
          <p:nvPr/>
        </p:nvSpPr>
        <p:spPr>
          <a:xfrm>
            <a:off x="308744" y="1914757"/>
            <a:ext cx="3265695" cy="184435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402908"/>
                </a:solidFill>
                <a:latin typeface="Montserrat"/>
              </a:rPr>
              <a:t>XV Congreso Nacional de la Ciencia del Suelo “Innovación en la Ciencia del Suelo para Enfrentar Desafíos Globales”. Un evento imperdible para investigadores, profesionales y entusiastas de la ciencia del suelo comprometidos con el futuro del planeta.</a:t>
            </a:r>
            <a:endParaRPr lang="es-ES" sz="1100" dirty="0">
              <a:solidFill>
                <a:srgbClr val="402908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60C64F-7EBA-9CFE-795C-2D10162124EB}"/>
              </a:ext>
            </a:extLst>
          </p:cNvPr>
          <p:cNvSpPr txBox="1"/>
          <p:nvPr/>
        </p:nvSpPr>
        <p:spPr>
          <a:xfrm>
            <a:off x="308256" y="985084"/>
            <a:ext cx="63532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solidFill>
                  <a:srgbClr val="9C8F68"/>
                </a:solidFill>
                <a:latin typeface="Grandview Display"/>
              </a:rPr>
              <a:t>SUBTITULO</a:t>
            </a:r>
            <a:endParaRPr lang="es-ES" sz="2400">
              <a:latin typeface="Grandview Display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0C0478A5-75DB-2DDD-847F-46D31F9F6F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" t="4273" r="-84" b="47436"/>
          <a:stretch>
            <a:fillRect/>
          </a:stretch>
        </p:blipFill>
        <p:spPr>
          <a:xfrm flipH="1">
            <a:off x="-3900" y="6263507"/>
            <a:ext cx="12208202" cy="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E69D55D-7DBC-AE92-9706-A918601ECAC6}"/>
              </a:ext>
            </a:extLst>
          </p:cNvPr>
          <p:cNvSpPr/>
          <p:nvPr/>
        </p:nvSpPr>
        <p:spPr>
          <a:xfrm>
            <a:off x="2516233" y="458464"/>
            <a:ext cx="9277126" cy="1208683"/>
          </a:xfrm>
          <a:prstGeom prst="roundRect">
            <a:avLst/>
          </a:prstGeom>
          <a:solidFill>
            <a:srgbClr val="2618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676286-B8D3-1EBA-84FA-30C987860727}"/>
              </a:ext>
            </a:extLst>
          </p:cNvPr>
          <p:cNvSpPr txBox="1"/>
          <p:nvPr/>
        </p:nvSpPr>
        <p:spPr>
          <a:xfrm>
            <a:off x="2761015" y="649977"/>
            <a:ext cx="8787194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dirty="0">
                <a:solidFill>
                  <a:srgbClr val="EDE8DA"/>
                </a:solidFill>
                <a:latin typeface="Grandview Display"/>
                <a:cs typeface="Mongolian Baiti"/>
              </a:rPr>
              <a:t>XV Congreso Nacional de la Ciencia del Suelo “Innovación en la Ciencia del Suelo para Enfrentar Desafíos Globales”. Un evento imperdible para investigadores, profesionales y entusiastas de la ciencia del suelo comprometidos con el futuro del planeta.</a:t>
            </a:r>
            <a:endParaRPr lang="es-ES" sz="2000" dirty="0">
              <a:solidFill>
                <a:srgbClr val="EDE8DA"/>
              </a:solidFill>
            </a:endParaRPr>
          </a:p>
        </p:txBody>
      </p:sp>
      <p:pic>
        <p:nvPicPr>
          <p:cNvPr id="11" name="Imagen 1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79B60F5-D2E8-4333-4123-D5488749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44" t="30774" r="-234" b="255"/>
          <a:stretch>
            <a:fillRect/>
          </a:stretch>
        </p:blipFill>
        <p:spPr>
          <a:xfrm>
            <a:off x="-2063" y="-3564"/>
            <a:ext cx="2521349" cy="1888959"/>
          </a:xfrm>
          <a:prstGeom prst="rect">
            <a:avLst/>
          </a:prstGeom>
        </p:spPr>
      </p:pic>
      <p:pic>
        <p:nvPicPr>
          <p:cNvPr id="7" name="Imagen 6" descr="Imagen que contiene Gráfico radial&#10;&#10;El contenido generado por IA puede ser incorrecto.">
            <a:extLst>
              <a:ext uri="{FF2B5EF4-FFF2-40B4-BE49-F238E27FC236}">
                <a16:creationId xmlns:a16="http://schemas.microsoft.com/office/drawing/2014/main" id="{DC00D2B0-8A73-7563-AC50-8BD7AE602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27" y="239261"/>
            <a:ext cx="1053962" cy="1043575"/>
          </a:xfrm>
          <a:prstGeom prst="rect">
            <a:avLst/>
          </a:prstGeom>
        </p:spPr>
      </p:pic>
      <p:pic>
        <p:nvPicPr>
          <p:cNvPr id="13" name="Imagen 1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A0C21F81-5404-0D7B-442B-AC4BFEFF21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" t="4273" r="-84" b="47436"/>
          <a:stretch>
            <a:fillRect/>
          </a:stretch>
        </p:blipFill>
        <p:spPr>
          <a:xfrm flipH="1">
            <a:off x="-3900" y="6263507"/>
            <a:ext cx="12208202" cy="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9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3E0028A5-0A57-EAEE-9FE4-99497F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CE579E-5292-00EC-9DE1-580932FF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27" y="415793"/>
            <a:ext cx="8667751" cy="10798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569387C-F22D-3821-D4CE-9C41EF4924B3}"/>
              </a:ext>
            </a:extLst>
          </p:cNvPr>
          <p:cNvSpPr txBox="1"/>
          <p:nvPr/>
        </p:nvSpPr>
        <p:spPr>
          <a:xfrm>
            <a:off x="3716277" y="720162"/>
            <a:ext cx="74775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9C8F68"/>
                </a:solidFill>
                <a:latin typeface="Aharoni"/>
                <a:cs typeface="Aharoni"/>
              </a:rPr>
              <a:t>XV Congreso Nacional de la ciencia del suelo</a:t>
            </a:r>
            <a:endParaRPr lang="es-ES" sz="2400" dirty="0">
              <a:solidFill>
                <a:srgbClr val="9C8F68"/>
              </a:solidFill>
            </a:endParaRPr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CABA72E3-C956-01B0-3612-4C1032BC1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93" y="-16913"/>
            <a:ext cx="3292348" cy="1729931"/>
          </a:xfrm>
          <a:prstGeom prst="rect">
            <a:avLst/>
          </a:prstGeom>
        </p:spPr>
      </p:pic>
      <p:pic>
        <p:nvPicPr>
          <p:cNvPr id="13" name="Imagen 12" descr="Imagen que contiene Gráfico radial&#10;&#10;El contenido generado por IA puede ser incorrecto.">
            <a:extLst>
              <a:ext uri="{FF2B5EF4-FFF2-40B4-BE49-F238E27FC236}">
                <a16:creationId xmlns:a16="http://schemas.microsoft.com/office/drawing/2014/main" id="{91B7D035-EC23-94EC-CE89-93B74FCF9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21" y="91227"/>
            <a:ext cx="1053962" cy="10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FBEC6C-A678-A036-35C9-B883A6FA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3" y="2966600"/>
            <a:ext cx="3871590" cy="3187051"/>
          </a:xfrm>
          <a:prstGeom prst="rect">
            <a:avLst/>
          </a:prstGeom>
        </p:spPr>
      </p:pic>
      <p:pic>
        <p:nvPicPr>
          <p:cNvPr id="7" name="Imagen 6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4790E232-EE6D-B197-5846-A1F4AB28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" t="75281" r="-46" b="-175"/>
          <a:stretch>
            <a:fillRect/>
          </a:stretch>
        </p:blipFill>
        <p:spPr>
          <a:xfrm>
            <a:off x="-6158" y="6491550"/>
            <a:ext cx="12195169" cy="37049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89C67DF-9D53-552A-624D-6CB5103C1535}"/>
              </a:ext>
            </a:extLst>
          </p:cNvPr>
          <p:cNvSpPr txBox="1"/>
          <p:nvPr/>
        </p:nvSpPr>
        <p:spPr>
          <a:xfrm>
            <a:off x="2915027" y="247870"/>
            <a:ext cx="63532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dirty="0">
                <a:solidFill>
                  <a:srgbClr val="261805"/>
                </a:solidFill>
                <a:latin typeface="Lucida Sans"/>
              </a:rPr>
              <a:t>TITULO</a:t>
            </a:r>
            <a:endParaRPr lang="es-ES" dirty="0">
              <a:solidFill>
                <a:srgbClr val="261805"/>
              </a:solidFill>
              <a:latin typeface="Lucida San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4E446D-5504-50F2-D657-AA0654D8CB1F}"/>
              </a:ext>
            </a:extLst>
          </p:cNvPr>
          <p:cNvSpPr txBox="1"/>
          <p:nvPr/>
        </p:nvSpPr>
        <p:spPr>
          <a:xfrm>
            <a:off x="831449" y="1715255"/>
            <a:ext cx="10577645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100">
                <a:solidFill>
                  <a:srgbClr val="402908"/>
                </a:solidFill>
                <a:latin typeface="Montserrat"/>
              </a:rPr>
              <a:t>XV Congreso Nacional de la Ciencia del Suelo “Innovación en la Ciencia del Suelo para Enfrentar Desafíos Globales”. Un evento imperdible para investigadores, profesionales y entusiastas de la ciencia del suelo comprometidos con el futuro del planeta.</a:t>
            </a:r>
            <a:endParaRPr lang="es-ES" sz="1100">
              <a:solidFill>
                <a:srgbClr val="402908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1435E5-39BF-9CA6-A53E-C355E260332E}"/>
              </a:ext>
            </a:extLst>
          </p:cNvPr>
          <p:cNvSpPr txBox="1"/>
          <p:nvPr/>
        </p:nvSpPr>
        <p:spPr>
          <a:xfrm>
            <a:off x="2915027" y="978729"/>
            <a:ext cx="63532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dirty="0">
                <a:solidFill>
                  <a:srgbClr val="402908"/>
                </a:solidFill>
                <a:latin typeface="Grandview Display"/>
              </a:rPr>
              <a:t>SUBTITULO</a:t>
            </a:r>
            <a:endParaRPr lang="es-ES" dirty="0">
              <a:solidFill>
                <a:srgbClr val="402908"/>
              </a:solidFill>
              <a:latin typeface="Grandview Display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5C88E65-245D-B5C6-543B-CA15A1189C21}"/>
              </a:ext>
            </a:extLst>
          </p:cNvPr>
          <p:cNvSpPr txBox="1"/>
          <p:nvPr/>
        </p:nvSpPr>
        <p:spPr>
          <a:xfrm>
            <a:off x="1414746" y="3759606"/>
            <a:ext cx="2578332" cy="203132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400" dirty="0">
                <a:solidFill>
                  <a:srgbClr val="261805"/>
                </a:solidFill>
                <a:latin typeface="Grandview Display"/>
                <a:cs typeface="Mongolian Baiti"/>
              </a:rPr>
              <a:t>XV Congreso Nacional de la Ciencia del Suelo “Innovación en la Ciencia del Suelo para Enfrentar Desafíos Globales”. Un evento imperdible para investigadores, profesionales y entusiastas de la ciencia del suelo comprometidos con el futuro del planeta.</a:t>
            </a:r>
            <a:endParaRPr lang="es-ES">
              <a:solidFill>
                <a:srgbClr val="261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4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0D61E-15DF-A24D-55B0-2537F24E4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6E7B961D-C3E8-7833-7D26-049785153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B94355-7795-952C-4A11-DA4F97613AE9}"/>
              </a:ext>
            </a:extLst>
          </p:cNvPr>
          <p:cNvSpPr txBox="1"/>
          <p:nvPr/>
        </p:nvSpPr>
        <p:spPr>
          <a:xfrm>
            <a:off x="3866179" y="638964"/>
            <a:ext cx="63532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solidFill>
                  <a:srgbClr val="261805"/>
                </a:solidFill>
                <a:latin typeface="Aharoni"/>
                <a:cs typeface="Aharoni"/>
              </a:rPr>
              <a:t>Agradecimientos</a:t>
            </a:r>
            <a:endParaRPr lang="es-ES" dirty="0">
              <a:solidFill>
                <a:srgbClr val="261805"/>
              </a:solidFill>
            </a:endParaRPr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07DBA4F8-7DDC-4BEE-9EDE-D24648EE1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04"/>
            <a:ext cx="3866971" cy="1742422"/>
          </a:xfrm>
          <a:prstGeom prst="rect">
            <a:avLst/>
          </a:prstGeom>
        </p:spPr>
      </p:pic>
      <p:pic>
        <p:nvPicPr>
          <p:cNvPr id="13" name="Imagen 12" descr="Imagen que contiene Gráfico radial&#10;&#10;El contenido generado por IA puede ser incorrecto.">
            <a:extLst>
              <a:ext uri="{FF2B5EF4-FFF2-40B4-BE49-F238E27FC236}">
                <a16:creationId xmlns:a16="http://schemas.microsoft.com/office/drawing/2014/main" id="{A7BA57FD-D63E-B1D2-48A1-A2B83CA49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1" y="91227"/>
            <a:ext cx="1053962" cy="1043575"/>
          </a:xfrm>
          <a:prstGeom prst="rect">
            <a:avLst/>
          </a:prstGeom>
        </p:spPr>
      </p:pic>
      <p:pic>
        <p:nvPicPr>
          <p:cNvPr id="4" name="Imagen 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212382F9-67E8-5BE5-CAB3-2367C9F3AE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5" t="4273" r="-84" b="47436"/>
          <a:stretch>
            <a:fillRect/>
          </a:stretch>
        </p:blipFill>
        <p:spPr>
          <a:xfrm flipH="1">
            <a:off x="-3900" y="6263507"/>
            <a:ext cx="12208202" cy="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42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358</cp:revision>
  <dcterms:created xsi:type="dcterms:W3CDTF">2025-09-05T14:25:08Z</dcterms:created>
  <dcterms:modified xsi:type="dcterms:W3CDTF">2025-09-25T19:51:51Z</dcterms:modified>
</cp:coreProperties>
</file>